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sldIdLst>
    <p:sldId id="513" r:id="rId2"/>
    <p:sldId id="311" r:id="rId3"/>
    <p:sldId id="482" r:id="rId4"/>
    <p:sldId id="481" r:id="rId5"/>
    <p:sldId id="483" r:id="rId6"/>
    <p:sldId id="420" r:id="rId7"/>
    <p:sldId id="464" r:id="rId8"/>
    <p:sldId id="419" r:id="rId9"/>
    <p:sldId id="390" r:id="rId10"/>
    <p:sldId id="442" r:id="rId11"/>
    <p:sldId id="506" r:id="rId12"/>
    <p:sldId id="421" r:id="rId13"/>
    <p:sldId id="484" r:id="rId14"/>
    <p:sldId id="424" r:id="rId15"/>
    <p:sldId id="431" r:id="rId16"/>
    <p:sldId id="485" r:id="rId17"/>
    <p:sldId id="515" r:id="rId18"/>
    <p:sldId id="486" r:id="rId19"/>
    <p:sldId id="375" r:id="rId20"/>
    <p:sldId id="495" r:id="rId21"/>
    <p:sldId id="488" r:id="rId22"/>
    <p:sldId id="489" r:id="rId23"/>
    <p:sldId id="510" r:id="rId24"/>
    <p:sldId id="497" r:id="rId25"/>
    <p:sldId id="507" r:id="rId26"/>
    <p:sldId id="508" r:id="rId27"/>
    <p:sldId id="509" r:id="rId28"/>
    <p:sldId id="511" r:id="rId29"/>
    <p:sldId id="512" r:id="rId30"/>
    <p:sldId id="491" r:id="rId31"/>
    <p:sldId id="501" r:id="rId32"/>
    <p:sldId id="500" r:id="rId33"/>
    <p:sldId id="499" r:id="rId34"/>
    <p:sldId id="502" r:id="rId35"/>
    <p:sldId id="503" r:id="rId36"/>
    <p:sldId id="504" r:id="rId37"/>
    <p:sldId id="514" r:id="rId38"/>
    <p:sldId id="505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2F6"/>
    <a:srgbClr val="FFFFFF"/>
    <a:srgbClr val="FFCC18"/>
    <a:srgbClr val="02B628"/>
    <a:srgbClr val="F8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1" autoAdjust="0"/>
    <p:restoredTop sz="90265" autoAdjust="0"/>
  </p:normalViewPr>
  <p:slideViewPr>
    <p:cSldViewPr>
      <p:cViewPr varScale="1">
        <p:scale>
          <a:sx n="69" d="100"/>
          <a:sy n="69" d="100"/>
        </p:scale>
        <p:origin x="-120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" charset="0"/>
              </a:defRPr>
            </a:lvl1pPr>
          </a:lstStyle>
          <a:p>
            <a:pPr>
              <a:defRPr/>
            </a:pPr>
            <a:fld id="{68132C54-582E-4524-9049-DB5B60DB5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614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B7BD17-6B44-4AE2-B5DA-FE2E3AD22A54}" type="slidenum">
              <a:rPr lang="en-US" altLang="en-US" sz="1200" b="0">
                <a:latin typeface="Times" charset="0"/>
              </a:rPr>
              <a:pPr/>
              <a:t>2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70B9216-D6BB-4821-8A70-32B9566BEB76}" type="slidenum">
              <a:rPr lang="en-US" altLang="en-US" sz="1200" b="0">
                <a:latin typeface="Times" charset="0"/>
              </a:rPr>
              <a:pPr/>
              <a:t>3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  <a:p>
            <a:pPr eaLnBrk="1" hangingPunct="1"/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546CEA5-6CC9-4FD9-82FC-59C2E2F921E6}" type="slidenum">
              <a:rPr lang="en-US" altLang="en-US" sz="1200" b="0">
                <a:latin typeface="Times" charset="0"/>
              </a:rPr>
              <a:pPr/>
              <a:t>4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  <a:p>
            <a:pPr eaLnBrk="1" hangingPunct="1"/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215EF27-ABE8-4BB0-BDCC-4FB0B165C9E6}" type="slidenum">
              <a:rPr lang="en-US" altLang="en-US" sz="1200" b="0">
                <a:latin typeface="Times" charset="0"/>
              </a:rPr>
              <a:pPr/>
              <a:t>5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  <a:p>
            <a:pPr eaLnBrk="1" hangingPunct="1"/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36156B0-855A-4A28-A677-F4C59346387D}" type="slidenum">
              <a:rPr lang="en-US" altLang="en-US" sz="1200" b="0">
                <a:latin typeface="Times" charset="0"/>
              </a:rPr>
              <a:pPr/>
              <a:t>9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  <a:p>
            <a:pPr eaLnBrk="1" hangingPunct="1"/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8E88302-B47A-4291-A4BC-0C6F4DC03D34}" type="slidenum">
              <a:rPr lang="en-US" altLang="en-US" sz="1200" b="0">
                <a:latin typeface="Times" charset="0"/>
              </a:rPr>
              <a:pPr/>
              <a:t>19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  <a:p>
            <a:pPr eaLnBrk="1" hangingPunct="1"/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DDE421-C9C5-454E-BFAD-23AAE362E13B}" type="slidenum">
              <a:rPr lang="en-US" altLang="en-US" sz="1200" b="0">
                <a:latin typeface="Times" charset="0"/>
              </a:rPr>
              <a:pPr/>
              <a:t>24</a:t>
            </a:fld>
            <a:endParaRPr lang="en-US" altLang="en-US" sz="1200" b="0">
              <a:latin typeface="Times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Times" charset="0"/>
              </a:rPr>
              <a:t>Photographs and powerpoint slides are Copyright © 2005 by Steven J. Taylor and Jean K. Krejca</a:t>
            </a:r>
          </a:p>
          <a:p>
            <a:pPr eaLnBrk="1" hangingPunct="1"/>
            <a:r>
              <a:rPr lang="en-US" altLang="en-US" smtClean="0">
                <a:latin typeface="Times" charset="0"/>
              </a:rPr>
              <a:t>Permission for one time use only, and only with written permission from copyright holders.</a:t>
            </a:r>
          </a:p>
          <a:p>
            <a:pPr eaLnBrk="1" hangingPunct="1"/>
            <a:endParaRPr lang="en-US" alt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6F8212E-D121-45B0-BA17-918C86239A94}" type="slidenum">
              <a:rPr lang="en-US" altLang="en-US" sz="1200" b="0">
                <a:latin typeface="Times" charset="0"/>
              </a:rPr>
              <a:pPr/>
              <a:t>25</a:t>
            </a:fld>
            <a:endParaRPr lang="en-US" altLang="en-US" sz="1200" b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EE8-4BA8-427D-83EB-F3D6C794AF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7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496AC-7FE4-4AC3-9B6D-1EEF733C3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67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0741F-57AD-43C0-921E-39ADD4BA9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09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DC8D4-6E2D-45A6-9064-FE1489AC9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836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ECFAF-2182-4B90-B854-C31DEC9B9B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14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6D505-6148-4F39-963C-65A4878B2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40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CB467-FB7C-4468-BC4B-ECB0EDBE20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81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298DF-CA8F-43F2-B1DA-95A37CAC7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106C3-4DAE-4A8C-B546-85DB72232F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5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F9A31-EAB4-4E0D-A044-F6B540914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82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F2C2B-1F25-480A-A2B0-265F7C965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9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DB78F-1C47-40F8-BCFC-10DA130588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15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47AFC-854F-4046-A6E9-931105D1C7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45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" charset="0"/>
              </a:defRPr>
            </a:lvl1pPr>
          </a:lstStyle>
          <a:p>
            <a:pPr>
              <a:defRPr/>
            </a:pPr>
            <a:fld id="{16018739-88A7-4386-937A-50E6CA457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-2309"/>
            <a:ext cx="5143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3733800" cy="1143000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 Jean  Krejca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5 Krejca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2812473"/>
            <a:ext cx="406400" cy="406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76"/>
    </mc:Choice>
    <mc:Fallback>
      <p:transition spd="slow" advTm="7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eterreader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0"/>
    </mc:Choice>
    <mc:Fallback>
      <p:transition spd="slow" advTm="1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"/>
            <a:ext cx="91535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05"/>
    </mc:Choice>
    <mc:Fallback>
      <p:transition spd="slow" advTm="7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SC_0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103632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733800" y="5257800"/>
            <a:ext cx="27432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800" b="0">
                <a:solidFill>
                  <a:srgbClr val="3C02F6"/>
                </a:solidFill>
                <a:latin typeface="Impact" pitchFamily="34" charset="0"/>
              </a:rPr>
              <a:t>ICE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"/>
    </mc:Choice>
    <mc:Fallback>
      <p:transition spd="slow" advTm="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1"/>
    </mc:Choice>
    <mc:Fallback>
      <p:transition spd="slow" advTm="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N20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438400" y="5257800"/>
            <a:ext cx="4724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800" b="0">
                <a:solidFill>
                  <a:schemeClr val="bg1"/>
                </a:solidFill>
                <a:latin typeface="Impact" pitchFamily="34" charset="0"/>
              </a:rPr>
              <a:t>TOURISTS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3"/>
    </mc:Choice>
    <mc:Fallback>
      <p:transition spd="slow" advTm="38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ntrance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572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974725" y="6416675"/>
            <a:ext cx="3433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chemeClr val="bg2"/>
                </a:solidFill>
                <a:latin typeface="Arial" charset="0"/>
              </a:rPr>
              <a:t>Caldwell Ice Cave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514600" y="774700"/>
            <a:ext cx="2743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FFCC18"/>
                </a:solidFill>
                <a:latin typeface="Impact" pitchFamily="34" charset="0"/>
              </a:rPr>
              <a:t>Management Plan:</a:t>
            </a: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3797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14"/>
    </mc:Choice>
    <mc:Fallback>
      <p:transition spd="slow" advTm="7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1"/>
    </mc:Choice>
    <mc:Fallback>
      <p:transition spd="slow" advTm="28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0150" y="857250"/>
            <a:ext cx="6858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76"/>
    </mc:Choice>
    <mc:Fallback>
      <p:transition spd="slow" advTm="2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43"/>
    </mc:Choice>
    <mc:Fallback>
      <p:transition spd="slow" advTm="34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SJTAspiratorRollercoa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-9525"/>
            <a:ext cx="5438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5851525"/>
            <a:ext cx="25542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Rollercoaster Cave,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Lava Beds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National Monument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6200" y="0"/>
            <a:ext cx="367982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Interesting factoid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To take home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The family: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Collecting miniscule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Invertebrates 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aspirator</a:t>
            </a:r>
          </a:p>
        </p:txBody>
      </p:sp>
      <p:pic>
        <p:nvPicPr>
          <p:cNvPr id="18437" name="Picture 1046" descr="Tomocerus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37115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2"/>
    </mc:Choice>
    <mc:Fallback>
      <p:transition spd="slow" advTm="40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milipede-drip-root_Cataco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88"/>
            <a:ext cx="35083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676400" y="457200"/>
            <a:ext cx="74676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" charset="0"/>
              </a:rPr>
              <a:t>Cave Biology Studies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" charset="0"/>
              </a:rPr>
              <a:t>and photography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" charset="0"/>
              </a:rPr>
              <a:t>at National Parks (and Monuments)</a:t>
            </a:r>
            <a:endParaRPr lang="en-US" altLang="en-US" sz="2800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Jean Krejca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Zara Environmental, LLC, Texas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&amp;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charset="0"/>
              </a:rPr>
              <a:t>Steve Taylor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charset="0"/>
              </a:rPr>
              <a:t>Colorado College, Colorado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85800" y="6248400"/>
            <a:ext cx="5095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  <a:latin typeface="Arial" charset="0"/>
              </a:rPr>
              <a:t>Plumatyla humerosa</a:t>
            </a: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 Loomis 1943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80"/>
    </mc:Choice>
    <mc:Fallback>
      <p:transition spd="slow" advTm="10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5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5334000" y="5867400"/>
            <a:ext cx="3657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Times New Roman" pitchFamily="18" charset="0"/>
              </a:rPr>
              <a:t>Sequoia and Kings Canyon National Parks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84138" y="5992813"/>
            <a:ext cx="60912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FFCC18"/>
                </a:solidFill>
                <a:latin typeface="Impact" pitchFamily="34" charset="0"/>
              </a:rPr>
              <a:t>Caves formed in MARBLE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24"/>
    </mc:Choice>
    <mc:Fallback>
      <p:transition spd="slow" advTm="4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iv in Lilbu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7"/>
    </mc:Choice>
    <mc:Fallback>
      <p:transition spd="slow" advTm="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ake Room Lilbu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2"/>
    </mc:Choice>
    <mc:Fallback>
      <p:transition spd="slow" advTm="9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322638"/>
            <a:ext cx="471487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5170488" y="457200"/>
            <a:ext cx="3657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Times New Roman" pitchFamily="18" charset="0"/>
              </a:rPr>
              <a:t>Multi-year grant supported teams of cave specialists and invertebrate biologists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99"/>
    </mc:Choice>
    <mc:Fallback>
      <p:transition spd="slow" advTm="4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5688"/>
            <a:ext cx="6781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76200" y="0"/>
            <a:ext cx="4132263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Arial" charset="0"/>
              </a:rPr>
              <a:t>Interesting factoid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Arial" charset="0"/>
              </a:rPr>
              <a:t>To take home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Arial" charset="0"/>
              </a:rPr>
              <a:t>The family: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Arial" charset="0"/>
              </a:rPr>
              <a:t>2007 Nat Geo article highlights 27 new species!</a:t>
            </a: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0"/>
            <a:ext cx="49228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6794500" y="4395788"/>
            <a:ext cx="2286000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Article By Kevin Krajick, Photographs by David Liittschwager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4"/>
    </mc:Choice>
    <mc:Fallback>
      <p:transition spd="slow" advTm="31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0638"/>
            <a:ext cx="9117012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916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4800600" y="2676525"/>
            <a:ext cx="3657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C000"/>
                </a:solidFill>
                <a:latin typeface="Times New Roman" pitchFamily="18" charset="0"/>
              </a:rPr>
              <a:t>Bowmanasellus sequoiae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3"/>
    </mc:Choice>
    <mc:Fallback>
      <p:transition spd="slow" advTm="3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4800" y="6019800"/>
            <a:ext cx="8458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Times New Roman" pitchFamily="18" charset="0"/>
              </a:rPr>
              <a:t>Cave divers James Brown and Tom Iliffe discovered a new locality for this species in Big Springs </a:t>
            </a:r>
            <a:r>
              <a:rPr lang="en-US" altLang="en-US" sz="2400" i="1">
                <a:solidFill>
                  <a:srgbClr val="FFC000"/>
                </a:solidFill>
                <a:latin typeface="Times New Roman" pitchFamily="18" charset="0"/>
              </a:rPr>
              <a:t>(Bowmanasellus sequoia)</a:t>
            </a: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7" t="4445" r="3896" b="3333"/>
          <a:stretch>
            <a:fillRect/>
          </a:stretch>
        </p:blipFill>
        <p:spPr bwMode="auto">
          <a:xfrm>
            <a:off x="6400800" y="0"/>
            <a:ext cx="27432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43"/>
    </mc:Choice>
    <mc:Fallback>
      <p:transition spd="slow" advTm="50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-12700"/>
            <a:ext cx="77438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8776">
            <a:off x="5449888" y="103188"/>
            <a:ext cx="37369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9"/>
    </mc:Choice>
    <mc:Fallback>
      <p:transition spd="slow" advTm="5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33400" y="6224588"/>
            <a:ext cx="3657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C000"/>
                </a:solidFill>
                <a:latin typeface="Times New Roman" pitchFamily="18" charset="0"/>
              </a:rPr>
              <a:t>Amplaria adamsi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4"/>
    </mc:Choice>
    <mc:Fallback>
      <p:transition spd="slow" advTm="1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290513"/>
            <a:ext cx="9144000" cy="65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33400" y="6224588"/>
            <a:ext cx="3657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C000"/>
                </a:solidFill>
                <a:latin typeface="Times New Roman" pitchFamily="18" charset="0"/>
              </a:rPr>
              <a:t>Pratherodesmus despaini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8595" r="-71667" b="-8595"/>
          <a:stretch>
            <a:fillRect/>
          </a:stretch>
        </p:blipFill>
        <p:spPr bwMode="auto">
          <a:xfrm>
            <a:off x="6629400" y="1524000"/>
            <a:ext cx="8799513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2"/>
    </mc:Choice>
    <mc:Fallback>
      <p:transition spd="slow" advTm="20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valentine-outsideVALENT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110013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0" y="5486400"/>
            <a:ext cx="254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Valentine Cave,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Lava Beds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National Monument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1600200"/>
            <a:ext cx="33528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000" dirty="0" smtClean="0">
                <a:solidFill>
                  <a:schemeClr val="bg1"/>
                </a:solidFill>
              </a:rPr>
              <a:t>Outline of this talk:</a:t>
            </a:r>
          </a:p>
          <a:p>
            <a:pPr>
              <a:defRPr/>
            </a:pPr>
            <a:endParaRPr lang="en-US" altLang="en-US" sz="20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altLang="en-US" sz="2000" dirty="0" smtClean="0">
                <a:solidFill>
                  <a:schemeClr val="bg1"/>
                </a:solidFill>
              </a:rPr>
              <a:t>Three national monument/park sites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en-US" sz="2000" dirty="0" smtClean="0">
                <a:solidFill>
                  <a:schemeClr val="bg1"/>
                </a:solidFill>
              </a:rPr>
              <a:t>What the caves are like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en-US" sz="2000" dirty="0" smtClean="0">
                <a:solidFill>
                  <a:schemeClr val="bg1"/>
                </a:solidFill>
              </a:rPr>
              <a:t>Maybe some interesting factoid to take home to the family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33"/>
    </mc:Choice>
    <mc:Fallback>
      <p:transition spd="slow" advTm="2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whitecheif scall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1447800" y="6172200"/>
            <a:ext cx="223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Whitechief Cave</a:t>
            </a: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92250"/>
            <a:ext cx="38957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107950" y="4267200"/>
            <a:ext cx="35671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Gryloblattid: Ice Crawler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Preferred temp: 1-4 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(34-39 F)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47"/>
    </mc:Choice>
    <mc:Fallback>
      <p:transition spd="slow" advTm="2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0" y="6248400"/>
            <a:ext cx="365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Times New Roman" pitchFamily="18" charset="0"/>
              </a:rPr>
              <a:t>Yosemite National Park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9"/>
    </mc:Choice>
    <mc:Fallback>
      <p:transition spd="slow" advTm="2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76200" y="5105400"/>
            <a:ext cx="243046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FFCC18"/>
                </a:solidFill>
                <a:latin typeface="Impact" pitchFamily="34" charset="0"/>
              </a:rPr>
              <a:t>Caves formed in TALUS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4"/>
    </mc:Choice>
    <mc:Fallback>
      <p:transition spd="slow" advTm="1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1"/>
    </mc:Choice>
    <mc:Fallback>
      <p:transition spd="slow" advTm="18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"/>
    </mc:Choice>
    <mc:Fallback>
      <p:transition spd="slow" advTm="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343400" y="6248400"/>
            <a:ext cx="4648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C000"/>
                </a:solidFill>
                <a:latin typeface="Times New Roman" pitchFamily="18" charset="0"/>
              </a:rPr>
              <a:t>New Species </a:t>
            </a:r>
            <a:r>
              <a:rPr lang="en-US" altLang="en-US" sz="2400" i="1">
                <a:solidFill>
                  <a:srgbClr val="FFC000"/>
                </a:solidFill>
                <a:latin typeface="Times New Roman" pitchFamily="18" charset="0"/>
              </a:rPr>
              <a:t>Parobisium yosemite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"/>
    </mc:Choice>
    <mc:Fallback>
      <p:transition spd="slow" advTm="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55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76200" y="0"/>
            <a:ext cx="36353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Interesting factoid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To take home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The family: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Not all rockfall in Yosemite Valley is bad!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9"/>
    </mc:Choice>
    <mc:Fallback>
      <p:transition spd="slow" advTm="1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28"/>
    </mc:Choice>
    <mc:Fallback>
      <p:transition spd="slow" advTm="148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55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27025" y="1981200"/>
            <a:ext cx="3635375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Thanks!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charset="0"/>
              </a:rPr>
              <a:t>(and remember, cave invertebrates are cool)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019"/>
    </mc:Choice>
    <mc:Fallback>
      <p:transition spd="slow" advTm="27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838200" y="0"/>
            <a:ext cx="5130800" cy="6858000"/>
            <a:chOff x="2006722" y="0"/>
            <a:chExt cx="5130555" cy="6858000"/>
          </a:xfrm>
        </p:grpSpPr>
        <p:pic>
          <p:nvPicPr>
            <p:cNvPr id="410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722" y="0"/>
              <a:ext cx="513055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03" name="Straight Arrow Connector 2"/>
            <p:cNvCxnSpPr>
              <a:cxnSpLocks noChangeShapeType="1"/>
            </p:cNvCxnSpPr>
            <p:nvPr/>
          </p:nvCxnSpPr>
          <p:spPr bwMode="auto">
            <a:xfrm>
              <a:off x="2971800" y="113982"/>
              <a:ext cx="457200" cy="609600"/>
            </a:xfrm>
            <a:prstGeom prst="straightConnector1">
              <a:avLst/>
            </a:prstGeom>
            <a:noFill/>
            <a:ln w="47625" algn="ctr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04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800600" y="3429000"/>
              <a:ext cx="609600" cy="457200"/>
            </a:xfrm>
            <a:prstGeom prst="straightConnector1">
              <a:avLst/>
            </a:prstGeom>
            <a:noFill/>
            <a:ln w="47625" algn="ctr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05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4191000" y="2362200"/>
              <a:ext cx="609600" cy="457200"/>
            </a:xfrm>
            <a:prstGeom prst="straightConnector1">
              <a:avLst/>
            </a:prstGeom>
            <a:noFill/>
            <a:ln w="47625" algn="ctr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6096000" y="304800"/>
            <a:ext cx="29162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Lava Beds N. M.: </a:t>
            </a:r>
            <a:r>
              <a:rPr lang="en-US" altLang="en-US" sz="2400" i="1">
                <a:solidFill>
                  <a:srgbClr val="FFFF00"/>
                </a:solidFill>
                <a:latin typeface="Arial" charset="0"/>
              </a:rPr>
              <a:t>three cheers to… </a:t>
            </a: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Dave Larson</a:t>
            </a:r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6019800" y="1905000"/>
            <a:ext cx="299878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Yosemite Nat. Park: </a:t>
            </a:r>
            <a:r>
              <a:rPr lang="en-US" altLang="en-US" sz="2400" i="1">
                <a:solidFill>
                  <a:srgbClr val="FFFF00"/>
                </a:solidFill>
                <a:latin typeface="Arial" charset="0"/>
              </a:rPr>
              <a:t>three cheers to… </a:t>
            </a: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Greg Stock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6061075" y="3657600"/>
            <a:ext cx="2916238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Sequoia and Kings Canyon   Nat. Parks: </a:t>
            </a:r>
            <a:r>
              <a:rPr lang="en-US" altLang="en-US" sz="2400" i="1">
                <a:solidFill>
                  <a:srgbClr val="FFFF00"/>
                </a:solidFill>
                <a:latin typeface="Arial" charset="0"/>
              </a:rPr>
              <a:t>three cheers to… </a:t>
            </a:r>
            <a:r>
              <a:rPr lang="en-US" altLang="en-US" sz="2400">
                <a:solidFill>
                  <a:schemeClr val="bg1"/>
                </a:solidFill>
                <a:latin typeface="Arial" charset="0"/>
              </a:rPr>
              <a:t>Joel Despain, Danny Boiano, Shane Fryer and Annie Esperanza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7"/>
    </mc:Choice>
    <mc:Fallback>
      <p:transition spd="slow" advTm="4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SchonchinBu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81000"/>
            <a:ext cx="11001375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2"/>
          <p:cNvSpPr txBox="1">
            <a:spLocks noChangeArrowheads="1"/>
          </p:cNvSpPr>
          <p:nvPr/>
        </p:nvSpPr>
        <p:spPr bwMode="auto">
          <a:xfrm>
            <a:off x="6376988" y="457200"/>
            <a:ext cx="25638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Lava Beds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National Monument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92"/>
    </mc:Choice>
    <mc:Fallback>
      <p:transition spd="slow" advTm="1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avacic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3813"/>
            <a:ext cx="10374313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432050" y="152400"/>
            <a:ext cx="5486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FFCC18"/>
                </a:solidFill>
                <a:latin typeface="Impact" pitchFamily="34" charset="0"/>
              </a:rPr>
              <a:t>Caves formed in LAVA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2"/>
    </mc:Choice>
    <mc:Fallback>
      <p:transition spd="slow" advTm="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eiling fall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9"/>
    </mc:Choice>
    <mc:Fallback>
      <p:transition spd="slow" advTm="1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DSC_0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0"/>
            <a:ext cx="104394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8"/>
    </mc:Choice>
    <mc:Fallback>
      <p:transition spd="slow" advTm="9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CauliflowerNose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88" y="-228600"/>
            <a:ext cx="11001376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 rot="-5400000">
            <a:off x="8139907" y="5853906"/>
            <a:ext cx="1733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  <a:latin typeface="Arial" charset="0"/>
              </a:rPr>
              <a:t>Photo by Jean Krejca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6156325"/>
            <a:ext cx="3881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Coral Reef Cave,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charset="0"/>
              </a:rPr>
              <a:t>Lava Beds National Monument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14"/>
    </mc:Choice>
    <mc:Fallback>
      <p:transition spd="slow" advTm="5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536</Words>
  <Application>Microsoft Office PowerPoint</Application>
  <PresentationFormat>On-screen Show (4:3)</PresentationFormat>
  <Paragraphs>92</Paragraphs>
  <Slides>38</Slides>
  <Notes>8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Blank</vt:lpstr>
      <vt:lpstr>Dr.  Jean  Krejca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Illinois Natural History Survey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Taylor</dc:creator>
  <cp:lastModifiedBy>Bill</cp:lastModifiedBy>
  <cp:revision>152</cp:revision>
  <dcterms:created xsi:type="dcterms:W3CDTF">2003-05-13T23:01:03Z</dcterms:created>
  <dcterms:modified xsi:type="dcterms:W3CDTF">2018-05-21T17:07:40Z</dcterms:modified>
</cp:coreProperties>
</file>