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92" r:id="rId2"/>
    <p:sldId id="265" r:id="rId3"/>
    <p:sldId id="288" r:id="rId4"/>
    <p:sldId id="270" r:id="rId5"/>
    <p:sldId id="287" r:id="rId6"/>
    <p:sldId id="272" r:id="rId7"/>
    <p:sldId id="256" r:id="rId8"/>
    <p:sldId id="277" r:id="rId9"/>
    <p:sldId id="278" r:id="rId10"/>
    <p:sldId id="282" r:id="rId11"/>
    <p:sldId id="259" r:id="rId12"/>
    <p:sldId id="285" r:id="rId13"/>
    <p:sldId id="268" r:id="rId14"/>
    <p:sldId id="263" r:id="rId15"/>
    <p:sldId id="267" r:id="rId16"/>
    <p:sldId id="261" r:id="rId17"/>
    <p:sldId id="294" r:id="rId18"/>
    <p:sldId id="276" r:id="rId19"/>
    <p:sldId id="286" r:id="rId20"/>
    <p:sldId id="289" r:id="rId21"/>
    <p:sldId id="257" r:id="rId22"/>
    <p:sldId id="279" r:id="rId23"/>
    <p:sldId id="281" r:id="rId24"/>
    <p:sldId id="266" r:id="rId25"/>
    <p:sldId id="269" r:id="rId26"/>
    <p:sldId id="290" r:id="rId27"/>
    <p:sldId id="291" r:id="rId28"/>
    <p:sldId id="293" r:id="rId29"/>
  </p:sldIdLst>
  <p:sldSz cx="9144000" cy="6858000" type="letter"/>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DED0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20753" autoAdjust="0"/>
    <p:restoredTop sz="95630" autoAdjust="0"/>
  </p:normalViewPr>
  <p:slideViewPr>
    <p:cSldViewPr>
      <p:cViewPr varScale="1">
        <p:scale>
          <a:sx n="62" d="100"/>
          <a:sy n="62" d="100"/>
        </p:scale>
        <p:origin x="-1056" y="-80"/>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66" d="100"/>
          <a:sy n="66" d="100"/>
        </p:scale>
        <p:origin x="1230"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D0C48305-ECCF-4BAC-85C0-18A4B5588358}" type="datetimeFigureOut">
              <a:rPr lang="en-US" smtClean="0"/>
              <a:t>6/14/2018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D72ACB4-CCF7-44CA-A8E9-7A89B2771F04}" type="slidenum">
              <a:rPr lang="en-US" smtClean="0"/>
              <a:t>‹#›</a:t>
            </a:fld>
            <a:endParaRPr lang="en-US"/>
          </a:p>
        </p:txBody>
      </p:sp>
    </p:spTree>
    <p:extLst>
      <p:ext uri="{BB962C8B-B14F-4D97-AF65-F5344CB8AC3E}">
        <p14:creationId xmlns:p14="http://schemas.microsoft.com/office/powerpoint/2010/main" val="1297997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0"/>
            <a:ext cx="3170583" cy="480388"/>
          </a:xfrm>
          <a:prstGeom prst="rect">
            <a:avLst/>
          </a:prstGeom>
        </p:spPr>
        <p:txBody>
          <a:bodyPr vert="horz" lIns="94851" tIns="47425" rIns="94851" bIns="47425" rtlCol="0"/>
          <a:lstStyle>
            <a:lvl1pPr algn="r">
              <a:defRPr sz="1200"/>
            </a:lvl1pPr>
          </a:lstStyle>
          <a:p>
            <a:fld id="{054D026C-5F90-41D8-83D5-1AA715434495}" type="datetimeFigureOut">
              <a:rPr lang="en-US" smtClean="0"/>
              <a:t>6/14/2018</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561226"/>
            <a:ext cx="5850835" cy="4320213"/>
          </a:xfrm>
          <a:prstGeom prst="rect">
            <a:avLst/>
          </a:prstGeom>
        </p:spPr>
        <p:txBody>
          <a:bodyPr vert="horz" lIns="94851" tIns="47425" rIns="94851" bIns="474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0388"/>
          </a:xfrm>
          <a:prstGeom prst="rect">
            <a:avLst/>
          </a:prstGeom>
        </p:spPr>
        <p:txBody>
          <a:bodyPr vert="horz" lIns="94851" tIns="47425" rIns="94851" bIns="47425" rtlCol="0" anchor="b"/>
          <a:lstStyle>
            <a:lvl1pPr algn="r">
              <a:defRPr sz="1200"/>
            </a:lvl1pPr>
          </a:lstStyle>
          <a:p>
            <a:fld id="{3BA5C4F4-FDA4-485C-8CFB-1877328F0A9A}" type="slidenum">
              <a:rPr lang="en-US" smtClean="0"/>
              <a:t>‹#›</a:t>
            </a:fld>
            <a:endParaRPr lang="en-US"/>
          </a:p>
        </p:txBody>
      </p:sp>
    </p:spTree>
    <p:extLst>
      <p:ext uri="{BB962C8B-B14F-4D97-AF65-F5344CB8AC3E}">
        <p14:creationId xmlns:p14="http://schemas.microsoft.com/office/powerpoint/2010/main" val="97935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a:t>
            </a:r>
            <a:r>
              <a:rPr lang="en-US" baseline="0" dirty="0" smtClean="0"/>
              <a:t> </a:t>
            </a:r>
            <a:r>
              <a:rPr lang="en-US" baseline="0" dirty="0" err="1" smtClean="0"/>
              <a:t>Kavanaugh</a:t>
            </a:r>
            <a:r>
              <a:rPr lang="en-US" baseline="0" dirty="0" smtClean="0"/>
              <a:t> &amp; Kip Will, Carabid experts in Clay cave.</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2</a:t>
            </a:fld>
            <a:endParaRPr lang="en-US"/>
          </a:p>
        </p:txBody>
      </p:sp>
    </p:spTree>
    <p:extLst>
      <p:ext uri="{BB962C8B-B14F-4D97-AF65-F5344CB8AC3E}">
        <p14:creationId xmlns:p14="http://schemas.microsoft.com/office/powerpoint/2010/main" val="281313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Mitchell caverns is composed of two caves, joined together by a man made tunnel to facilitate tours.</a:t>
            </a:r>
          </a:p>
          <a:p>
            <a:r>
              <a:rPr lang="en-US" dirty="0" smtClean="0"/>
              <a:t>My involvement with cave</a:t>
            </a:r>
            <a:r>
              <a:rPr lang="en-US" baseline="0" dirty="0" smtClean="0"/>
              <a:t> surveys of Coleoptera started in 1978 when I was asked to conduct a survey of the beetles in Mitchell Caverns. Apparently, someone had mentioned to the rangers that a “very rare” tiger beetle had been observed in the large room in Tecopa cave. A large redwood platform was built to prevent tours from stepping on the beetles. Unfortunately, the redwood platform was covered with the highly toxic chemical, creosote to prevent termite damage.</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11</a:t>
            </a:fld>
            <a:endParaRPr lang="en-US"/>
          </a:p>
        </p:txBody>
      </p:sp>
    </p:spTree>
    <p:extLst>
      <p:ext uri="{BB962C8B-B14F-4D97-AF65-F5344CB8AC3E}">
        <p14:creationId xmlns:p14="http://schemas.microsoft.com/office/powerpoint/2010/main" val="3671809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large room in Tecopa cave. It turn out the tiger beetle was neither rare nor cave adapted being found rather commonly in the Providence mountains and other desert mountain ranges.</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12</a:t>
            </a:fld>
            <a:endParaRPr lang="en-US"/>
          </a:p>
        </p:txBody>
      </p:sp>
    </p:spTree>
    <p:extLst>
      <p:ext uri="{BB962C8B-B14F-4D97-AF65-F5344CB8AC3E}">
        <p14:creationId xmlns:p14="http://schemas.microsoft.com/office/powerpoint/2010/main" val="3878343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new species was</a:t>
            </a:r>
            <a:r>
              <a:rPr lang="en-US" baseline="0" dirty="0" smtClean="0"/>
              <a:t> the </a:t>
            </a:r>
            <a:r>
              <a:rPr lang="en-US" baseline="0" dirty="0" err="1" smtClean="0"/>
              <a:t>troglobite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13</a:t>
            </a:fld>
            <a:endParaRPr lang="en-US"/>
          </a:p>
        </p:txBody>
      </p:sp>
    </p:spTree>
    <p:extLst>
      <p:ext uri="{BB962C8B-B14F-4D97-AF65-F5344CB8AC3E}">
        <p14:creationId xmlns:p14="http://schemas.microsoft.com/office/powerpoint/2010/main" val="3327779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 of the 11 species of Niptus. Niptus arcanus</a:t>
            </a:r>
            <a:r>
              <a:rPr lang="en-US" baseline="0" dirty="0" smtClean="0"/>
              <a:t> is the most cave modified. It is also still restricted to El Pakiva cave and most common in the deepest areas of the cave</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14</a:t>
            </a:fld>
            <a:endParaRPr lang="en-US"/>
          </a:p>
        </p:txBody>
      </p:sp>
    </p:spTree>
    <p:extLst>
      <p:ext uri="{BB962C8B-B14F-4D97-AF65-F5344CB8AC3E}">
        <p14:creationId xmlns:p14="http://schemas.microsoft.com/office/powerpoint/2010/main" val="374715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new</a:t>
            </a:r>
            <a:r>
              <a:rPr lang="en-US" baseline="0" dirty="0" smtClean="0"/>
              <a:t> species discovered was the endogean species Typhlusechus chemehuevii described in 1985.</a:t>
            </a:r>
          </a:p>
          <a:p>
            <a:r>
              <a:rPr lang="en-US" baseline="0" dirty="0" smtClean="0"/>
              <a:t>Noticed the eyes split first to the top of the head and bottom of the antennal groove and the split again. This is the largest species in the genus.</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15</a:t>
            </a:fld>
            <a:endParaRPr lang="en-US"/>
          </a:p>
        </p:txBody>
      </p:sp>
    </p:spTree>
    <p:extLst>
      <p:ext uri="{BB962C8B-B14F-4D97-AF65-F5344CB8AC3E}">
        <p14:creationId xmlns:p14="http://schemas.microsoft.com/office/powerpoint/2010/main" val="2531886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photos of other cave adapted beetles in the cave. In 1991, just over 10 years after the initial</a:t>
            </a:r>
            <a:r>
              <a:rPr lang="en-US" baseline="0" dirty="0" smtClean="0"/>
              <a:t> survey, we were asked to conduct a live trapping survey on how the two cave endemics were doing. Both were maintaining good populations. The spider beetle Niptus arcanus, was still restricted to El Pakiva.</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16</a:t>
            </a:fld>
            <a:endParaRPr lang="en-US"/>
          </a:p>
        </p:txBody>
      </p:sp>
    </p:spTree>
    <p:extLst>
      <p:ext uri="{BB962C8B-B14F-4D97-AF65-F5344CB8AC3E}">
        <p14:creationId xmlns:p14="http://schemas.microsoft.com/office/powerpoint/2010/main" val="1117622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survey started when a remarkable</a:t>
            </a:r>
            <a:r>
              <a:rPr lang="en-US" baseline="0" dirty="0" smtClean="0"/>
              <a:t> species was found in a cave in the Inyo-White mountains. This was a species of </a:t>
            </a:r>
            <a:r>
              <a:rPr lang="en-US" baseline="0" dirty="0" err="1" smtClean="0"/>
              <a:t>Eleodes</a:t>
            </a:r>
            <a:r>
              <a:rPr lang="en-US" baseline="0" dirty="0" smtClean="0"/>
              <a:t> (TENEBRIONIDAE) that was uniquely cave adapted in having the smallest eyes in any of the 233 known of this genus many being from caves.</a:t>
            </a:r>
          </a:p>
          <a:p>
            <a:endParaRPr lang="en-US" baseline="0" dirty="0" smtClean="0"/>
          </a:p>
          <a:p>
            <a:r>
              <a:rPr lang="en-US" baseline="0" dirty="0" smtClean="0"/>
              <a:t>In this cave, the same species of tiger beetle as found in Mitchell Caverns was quite abundant near the entrance.</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18</a:t>
            </a:fld>
            <a:endParaRPr lang="en-US"/>
          </a:p>
        </p:txBody>
      </p:sp>
    </p:spTree>
    <p:extLst>
      <p:ext uri="{BB962C8B-B14F-4D97-AF65-F5344CB8AC3E}">
        <p14:creationId xmlns:p14="http://schemas.microsoft.com/office/powerpoint/2010/main" val="2625892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species of </a:t>
            </a:r>
            <a:r>
              <a:rPr lang="en-US" dirty="0" err="1" smtClean="0"/>
              <a:t>troglobite</a:t>
            </a:r>
            <a:r>
              <a:rPr lang="en-US" dirty="0" smtClean="0"/>
              <a:t> was</a:t>
            </a:r>
            <a:r>
              <a:rPr lang="en-US" baseline="0" dirty="0" smtClean="0"/>
              <a:t> also found belonging to the family </a:t>
            </a:r>
            <a:r>
              <a:rPr lang="en-US" baseline="0" dirty="0" err="1" smtClean="0"/>
              <a:t>Leiodidae</a:t>
            </a:r>
            <a:r>
              <a:rPr lang="en-US" baseline="0" dirty="0" smtClean="0"/>
              <a:t>. </a:t>
            </a:r>
          </a:p>
          <a:p>
            <a:endParaRPr lang="en-US" baseline="0" dirty="0" smtClean="0"/>
          </a:p>
          <a:p>
            <a:r>
              <a:rPr lang="en-US" baseline="0" dirty="0" smtClean="0"/>
              <a:t>This cave is vertical and at the very bottom is a layer of possibly fossilized packrat dung which is </a:t>
            </a:r>
            <a:r>
              <a:rPr lang="en-US" sz="1200" kern="1200" dirty="0" smtClean="0">
                <a:solidFill>
                  <a:schemeClr val="tx1"/>
                </a:solidFill>
                <a:effectLst/>
                <a:latin typeface="+mn-lt"/>
                <a:ea typeface="+mn-ea"/>
                <a:cs typeface="+mn-cs"/>
              </a:rPr>
              <a:t>more than a foot thick in areas and provides a crawling-swimming challenge.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BA5C4F4-FDA4-485C-8CFB-1877328F0A9A}" type="slidenum">
              <a:rPr lang="en-US" smtClean="0"/>
              <a:t>19</a:t>
            </a:fld>
            <a:endParaRPr lang="en-US"/>
          </a:p>
        </p:txBody>
      </p:sp>
    </p:spTree>
    <p:extLst>
      <p:ext uri="{BB962C8B-B14F-4D97-AF65-F5344CB8AC3E}">
        <p14:creationId xmlns:p14="http://schemas.microsoft.com/office/powerpoint/2010/main" val="2363774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survey began with a specimen in</a:t>
            </a:r>
            <a:r>
              <a:rPr lang="en-US" baseline="0" dirty="0" smtClean="0"/>
              <a:t> the collection here at CAS which had been described in 1909. A few specimens were collected in the 40’ &amp; 50’ for a total of 8 specimens. </a:t>
            </a:r>
          </a:p>
          <a:p>
            <a:endParaRPr lang="en-US" baseline="0" dirty="0" smtClean="0"/>
          </a:p>
          <a:p>
            <a:r>
              <a:rPr lang="en-US" baseline="0" dirty="0" smtClean="0"/>
              <a:t>Because of the blind unusual morphology, and uncertain tribal placement, a number of us searched for this species unsuccessfully in the 80’ &amp; 90’. One of these had been collected by Hugh Leach, a former curator here at the academy at a place called “White’s Cave” in Napa County. </a:t>
            </a:r>
          </a:p>
          <a:p>
            <a:endParaRPr lang="en-US" baseline="0" dirty="0" smtClean="0"/>
          </a:p>
          <a:p>
            <a:r>
              <a:rPr lang="en-US" baseline="0" dirty="0" smtClean="0"/>
              <a:t>We tried looking for this cave in vain until in 2004, a local caver knew the location of this </a:t>
            </a:r>
            <a:r>
              <a:rPr lang="en-US" baseline="0" smtClean="0"/>
              <a:t>cave called </a:t>
            </a:r>
            <a:r>
              <a:rPr lang="en-US" baseline="0" dirty="0" smtClean="0"/>
              <a:t>Clay Cave,</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20</a:t>
            </a:fld>
            <a:endParaRPr lang="en-US"/>
          </a:p>
        </p:txBody>
      </p:sp>
    </p:spTree>
    <p:extLst>
      <p:ext uri="{BB962C8B-B14F-4D97-AF65-F5344CB8AC3E}">
        <p14:creationId xmlns:p14="http://schemas.microsoft.com/office/powerpoint/2010/main" val="72646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began the Clay</a:t>
            </a:r>
            <a:r>
              <a:rPr lang="en-US" baseline="0" dirty="0" smtClean="0"/>
              <a:t> cave survey. A number of new species were discovered.</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21</a:t>
            </a:fld>
            <a:endParaRPr lang="en-US"/>
          </a:p>
        </p:txBody>
      </p:sp>
    </p:spTree>
    <p:extLst>
      <p:ext uri="{BB962C8B-B14F-4D97-AF65-F5344CB8AC3E}">
        <p14:creationId xmlns:p14="http://schemas.microsoft.com/office/powerpoint/2010/main" val="387416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3</a:t>
            </a:fld>
            <a:endParaRPr lang="en-US"/>
          </a:p>
        </p:txBody>
      </p:sp>
    </p:spTree>
    <p:extLst>
      <p:ext uri="{BB962C8B-B14F-4D97-AF65-F5344CB8AC3E}">
        <p14:creationId xmlns:p14="http://schemas.microsoft.com/office/powerpoint/2010/main" val="2053721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turned out that this was a new species and belonged</a:t>
            </a:r>
            <a:r>
              <a:rPr lang="en-US" baseline="0" dirty="0" smtClean="0"/>
              <a:t> to a totally new tribe of blind Tenebrionidae. This study was recently published in 2017 but came out after our cave fauna book.</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22</a:t>
            </a:fld>
            <a:endParaRPr lang="en-US"/>
          </a:p>
        </p:txBody>
      </p:sp>
    </p:spTree>
    <p:extLst>
      <p:ext uri="{BB962C8B-B14F-4D97-AF65-F5344CB8AC3E}">
        <p14:creationId xmlns:p14="http://schemas.microsoft.com/office/powerpoint/2010/main" val="3606615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these were a new species</a:t>
            </a:r>
            <a:r>
              <a:rPr lang="en-US" baseline="0" dirty="0" smtClean="0"/>
              <a:t> I named </a:t>
            </a:r>
            <a:r>
              <a:rPr lang="en-US" dirty="0" smtClean="0"/>
              <a:t>Eschatoporis</a:t>
            </a:r>
            <a:r>
              <a:rPr lang="en-US" baseline="0" dirty="0" smtClean="0"/>
              <a:t> styx. Among other differences between the original species from Marin County which is blind but has an “eye scar” as shown by the arrow, the new species lacks even a remnant eye scar.</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23</a:t>
            </a:fld>
            <a:endParaRPr lang="en-US"/>
          </a:p>
        </p:txBody>
      </p:sp>
    </p:spTree>
    <p:extLst>
      <p:ext uri="{BB962C8B-B14F-4D97-AF65-F5344CB8AC3E}">
        <p14:creationId xmlns:p14="http://schemas.microsoft.com/office/powerpoint/2010/main" val="3205585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recall this photo from the title slide.</a:t>
            </a:r>
            <a:r>
              <a:rPr lang="en-US" baseline="0" dirty="0" smtClean="0"/>
              <a:t> This is the beetle they were searching for in Clay cave. A new genus and species of blind Carabid.</a:t>
            </a:r>
          </a:p>
          <a:p>
            <a:endParaRPr lang="en-US" baseline="0" dirty="0" smtClean="0"/>
          </a:p>
          <a:p>
            <a:r>
              <a:rPr lang="en-US" baseline="0" dirty="0" smtClean="0"/>
              <a:t>Three other potentially new genera and species of this rare blind group have been found in California caves. </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24</a:t>
            </a:fld>
            <a:endParaRPr lang="en-US"/>
          </a:p>
        </p:txBody>
      </p:sp>
    </p:spTree>
    <p:extLst>
      <p:ext uri="{BB962C8B-B14F-4D97-AF65-F5344CB8AC3E}">
        <p14:creationId xmlns:p14="http://schemas.microsoft.com/office/powerpoint/2010/main" val="2615817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these is</a:t>
            </a:r>
            <a:r>
              <a:rPr lang="en-US" baseline="0" dirty="0" smtClean="0"/>
              <a:t> from the New Melones area</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25</a:t>
            </a:fld>
            <a:endParaRPr lang="en-US"/>
          </a:p>
        </p:txBody>
      </p:sp>
    </p:spTree>
    <p:extLst>
      <p:ext uri="{BB962C8B-B14F-4D97-AF65-F5344CB8AC3E}">
        <p14:creationId xmlns:p14="http://schemas.microsoft.com/office/powerpoint/2010/main" val="1503313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5C4F4-FDA4-485C-8CFB-1877328F0A9A}" type="slidenum">
              <a:rPr lang="en-US" smtClean="0"/>
              <a:t>26</a:t>
            </a:fld>
            <a:endParaRPr lang="en-US"/>
          </a:p>
        </p:txBody>
      </p:sp>
    </p:spTree>
    <p:extLst>
      <p:ext uri="{BB962C8B-B14F-4D97-AF65-F5344CB8AC3E}">
        <p14:creationId xmlns:p14="http://schemas.microsoft.com/office/powerpoint/2010/main" val="1708830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fees not affordable</a:t>
            </a:r>
            <a:r>
              <a:rPr lang="en-US" baseline="0" dirty="0" smtClean="0"/>
              <a:t> to almost all </a:t>
            </a:r>
            <a:r>
              <a:rPr lang="en-US" baseline="0" dirty="0" err="1" smtClean="0"/>
              <a:t>systematists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27</a:t>
            </a:fld>
            <a:endParaRPr lang="en-US"/>
          </a:p>
        </p:txBody>
      </p:sp>
    </p:spTree>
    <p:extLst>
      <p:ext uri="{BB962C8B-B14F-4D97-AF65-F5344CB8AC3E}">
        <p14:creationId xmlns:p14="http://schemas.microsoft.com/office/powerpoint/2010/main" val="208790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5C4F4-FDA4-485C-8CFB-1877328F0A9A}" type="slidenum">
              <a:rPr lang="en-US" smtClean="0"/>
              <a:t>4</a:t>
            </a:fld>
            <a:endParaRPr lang="en-US"/>
          </a:p>
        </p:txBody>
      </p:sp>
    </p:spTree>
    <p:extLst>
      <p:ext uri="{BB962C8B-B14F-4D97-AF65-F5344CB8AC3E}">
        <p14:creationId xmlns:p14="http://schemas.microsoft.com/office/powerpoint/2010/main" val="2960307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5C4F4-FDA4-485C-8CFB-1877328F0A9A}" type="slidenum">
              <a:rPr lang="en-US" smtClean="0"/>
              <a:t>5</a:t>
            </a:fld>
            <a:endParaRPr lang="en-US"/>
          </a:p>
        </p:txBody>
      </p:sp>
    </p:spTree>
    <p:extLst>
      <p:ext uri="{BB962C8B-B14F-4D97-AF65-F5344CB8AC3E}">
        <p14:creationId xmlns:p14="http://schemas.microsoft.com/office/powerpoint/2010/main" val="48891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5C4F4-FDA4-485C-8CFB-1877328F0A9A}" type="slidenum">
              <a:rPr lang="en-US" smtClean="0"/>
              <a:t>6</a:t>
            </a:fld>
            <a:endParaRPr lang="en-US"/>
          </a:p>
        </p:txBody>
      </p:sp>
    </p:spTree>
    <p:extLst>
      <p:ext uri="{BB962C8B-B14F-4D97-AF65-F5344CB8AC3E}">
        <p14:creationId xmlns:p14="http://schemas.microsoft.com/office/powerpoint/2010/main" val="191270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right is a species in the same genus feeding on</a:t>
            </a:r>
            <a:r>
              <a:rPr lang="en-US" baseline="0" dirty="0" smtClean="0"/>
              <a:t> a dead bat.</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7</a:t>
            </a:fld>
            <a:endParaRPr lang="en-US"/>
          </a:p>
        </p:txBody>
      </p:sp>
    </p:spTree>
    <p:extLst>
      <p:ext uri="{BB962C8B-B14F-4D97-AF65-F5344CB8AC3E}">
        <p14:creationId xmlns:p14="http://schemas.microsoft.com/office/powerpoint/2010/main" val="2399610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cases the species is blind but with a</a:t>
            </a:r>
            <a:r>
              <a:rPr lang="en-US" baseline="0" dirty="0" smtClean="0"/>
              <a:t> “remnant eye spot or scar” as in this species of </a:t>
            </a:r>
            <a:r>
              <a:rPr lang="en-US" baseline="0" dirty="0" err="1" smtClean="0"/>
              <a:t>Ptomophagus</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8</a:t>
            </a:fld>
            <a:endParaRPr lang="en-US"/>
          </a:p>
        </p:txBody>
      </p:sp>
    </p:spTree>
    <p:extLst>
      <p:ext uri="{BB962C8B-B14F-4D97-AF65-F5344CB8AC3E}">
        <p14:creationId xmlns:p14="http://schemas.microsoft.com/office/powerpoint/2010/main" val="46425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long tactile setae on the cave trechines upper</a:t>
            </a:r>
            <a:r>
              <a:rPr lang="en-US" baseline="0" dirty="0" smtClean="0"/>
              <a:t> left</a:t>
            </a:r>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9</a:t>
            </a:fld>
            <a:endParaRPr lang="en-US"/>
          </a:p>
        </p:txBody>
      </p:sp>
    </p:spTree>
    <p:extLst>
      <p:ext uri="{BB962C8B-B14F-4D97-AF65-F5344CB8AC3E}">
        <p14:creationId xmlns:p14="http://schemas.microsoft.com/office/powerpoint/2010/main" val="72108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5C4F4-FDA4-485C-8CFB-1877328F0A9A}" type="slidenum">
              <a:rPr lang="en-US" smtClean="0"/>
              <a:t>10</a:t>
            </a:fld>
            <a:endParaRPr lang="en-US"/>
          </a:p>
        </p:txBody>
      </p:sp>
    </p:spTree>
    <p:extLst>
      <p:ext uri="{BB962C8B-B14F-4D97-AF65-F5344CB8AC3E}">
        <p14:creationId xmlns:p14="http://schemas.microsoft.com/office/powerpoint/2010/main" val="78838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7F825D-1323-4F77-B2F9-C8A81EB67B77}"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423173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F825D-1323-4F77-B2F9-C8A81EB67B77}"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1010470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F825D-1323-4F77-B2F9-C8A81EB67B77}"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1480071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7388" y="611188"/>
            <a:ext cx="7769225"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7388" y="6246813"/>
            <a:ext cx="1905000" cy="460375"/>
          </a:xfrm>
        </p:spPr>
        <p:txBody>
          <a:bodyPr/>
          <a:lstStyle>
            <a:lvl1pPr>
              <a:defRPr/>
            </a:lvl1pPr>
          </a:lstStyle>
          <a:p>
            <a:endParaRPr lang="en-US" altLang="en-US"/>
          </a:p>
        </p:txBody>
      </p:sp>
      <p:sp>
        <p:nvSpPr>
          <p:cNvPr id="4" name="Footer Placeholder 3"/>
          <p:cNvSpPr>
            <a:spLocks noGrp="1"/>
          </p:cNvSpPr>
          <p:nvPr>
            <p:ph type="ftr" sz="quarter" idx="11"/>
          </p:nvPr>
        </p:nvSpPr>
        <p:spPr>
          <a:xfrm>
            <a:off x="3125788" y="6246813"/>
            <a:ext cx="2892425" cy="460375"/>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1613" y="6246813"/>
            <a:ext cx="1905000" cy="460375"/>
          </a:xfrm>
        </p:spPr>
        <p:txBody>
          <a:bodyPr/>
          <a:lstStyle>
            <a:lvl1pPr>
              <a:defRPr/>
            </a:lvl1pPr>
          </a:lstStyle>
          <a:p>
            <a:fld id="{64BAEA5F-F14F-4C3B-B2B2-FE5CB95B56BA}" type="slidenum">
              <a:rPr lang="en-US" altLang="en-US"/>
              <a:pPr/>
              <a:t>‹#›</a:t>
            </a:fld>
            <a:endParaRPr lang="en-US" altLang="en-US"/>
          </a:p>
        </p:txBody>
      </p:sp>
    </p:spTree>
    <p:extLst>
      <p:ext uri="{BB962C8B-B14F-4D97-AF65-F5344CB8AC3E}">
        <p14:creationId xmlns:p14="http://schemas.microsoft.com/office/powerpoint/2010/main" val="359126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F825D-1323-4F77-B2F9-C8A81EB67B77}"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1304945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F825D-1323-4F77-B2F9-C8A81EB67B77}"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2907150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7F825D-1323-4F77-B2F9-C8A81EB67B77}"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3906329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7F825D-1323-4F77-B2F9-C8A81EB67B77}" type="datetimeFigureOut">
              <a:rPr lang="en-US" smtClean="0"/>
              <a:t>6/14/2018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2421862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7F825D-1323-4F77-B2F9-C8A81EB67B77}" type="datetimeFigureOut">
              <a:rPr lang="en-US" smtClean="0"/>
              <a:t>6/14/2018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109601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F825D-1323-4F77-B2F9-C8A81EB67B77}" type="datetimeFigureOut">
              <a:rPr lang="en-US" smtClean="0"/>
              <a:t>6/14/2018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2311980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F825D-1323-4F77-B2F9-C8A81EB67B77}"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2014528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F825D-1323-4F77-B2F9-C8A81EB67B77}"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5CE257-E3EB-402C-A6EE-DAD49D0588BD}" type="slidenum">
              <a:rPr lang="en-US" smtClean="0"/>
              <a:t>‹#›</a:t>
            </a:fld>
            <a:endParaRPr lang="en-US"/>
          </a:p>
        </p:txBody>
      </p:sp>
    </p:spTree>
    <p:extLst>
      <p:ext uri="{BB962C8B-B14F-4D97-AF65-F5344CB8AC3E}">
        <p14:creationId xmlns:p14="http://schemas.microsoft.com/office/powerpoint/2010/main" val="163025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F825D-1323-4F77-B2F9-C8A81EB67B77}" type="datetimeFigureOut">
              <a:rPr lang="en-US" smtClean="0"/>
              <a:t>6/14/2018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5CE257-E3EB-402C-A6EE-DAD49D0588BD}" type="slidenum">
              <a:rPr lang="en-US" smtClean="0"/>
              <a:t>‹#›</a:t>
            </a:fld>
            <a:endParaRPr lang="en-US"/>
          </a:p>
        </p:txBody>
      </p:sp>
    </p:spTree>
    <p:extLst>
      <p:ext uri="{BB962C8B-B14F-4D97-AF65-F5344CB8AC3E}">
        <p14:creationId xmlns:p14="http://schemas.microsoft.com/office/powerpoint/2010/main" val="26203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37.png"/><Relationship Id="rId12" Type="http://schemas.openxmlformats.org/officeDocument/2006/relationships/image" Target="../media/image2.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6.tiff"/><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notesSlide" Target="../notesSlides/notesSlide15.xml"/><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2.xml"/><Relationship Id="rId7" Type="http://schemas.openxmlformats.org/officeDocument/2006/relationships/image" Target="../media/image56.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58.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61.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62.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png"/><Relationship Id="rId5" Type="http://schemas.openxmlformats.org/officeDocument/2006/relationships/image" Target="../media/image63.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600200" y="-457200"/>
            <a:ext cx="5829300" cy="7772400"/>
          </a:xfrm>
        </p:spPr>
      </p:pic>
      <p:sp>
        <p:nvSpPr>
          <p:cNvPr id="2" name="Title 1"/>
          <p:cNvSpPr>
            <a:spLocks noGrp="1"/>
          </p:cNvSpPr>
          <p:nvPr>
            <p:ph type="title"/>
          </p:nvPr>
        </p:nvSpPr>
        <p:spPr>
          <a:xfrm>
            <a:off x="2286000" y="-76200"/>
            <a:ext cx="3276600" cy="1143000"/>
          </a:xfrm>
        </p:spPr>
        <p:txBody>
          <a:bodyPr>
            <a:normAutofit/>
          </a:bodyPr>
          <a:lstStyle/>
          <a:p>
            <a:pPr algn="l"/>
            <a:r>
              <a:rPr lang="en-US" sz="3200" b="1" dirty="0" smtClean="0">
                <a:solidFill>
                  <a:srgbClr val="FFFF00"/>
                </a:solidFill>
                <a:effectLst>
                  <a:outerShdw blurRad="38100" dist="38100" dir="2700000" algn="tl">
                    <a:srgbClr val="000000">
                      <a:alpha val="43137"/>
                    </a:srgbClr>
                  </a:outerShdw>
                </a:effectLst>
              </a:rPr>
              <a:t>Dr.  Rolf  </a:t>
            </a:r>
            <a:r>
              <a:rPr lang="en-US" sz="3200" b="1" dirty="0" err="1" smtClean="0">
                <a:solidFill>
                  <a:srgbClr val="FFFF00"/>
                </a:solidFill>
                <a:effectLst>
                  <a:outerShdw blurRad="38100" dist="38100" dir="2700000" algn="tl">
                    <a:srgbClr val="000000">
                      <a:alpha val="43137"/>
                    </a:srgbClr>
                  </a:outerShdw>
                </a:effectLst>
              </a:rPr>
              <a:t>Aalbu</a:t>
            </a:r>
            <a:endParaRPr lang="en-US" sz="32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2343669" y="773227"/>
            <a:ext cx="2566985" cy="461665"/>
          </a:xfrm>
          <a:prstGeom prst="rect">
            <a:avLst/>
          </a:prstGeom>
        </p:spPr>
        <p:txBody>
          <a:bodyPr wrap="none">
            <a:spAutoFit/>
          </a:bodyPr>
          <a:lstStyle/>
          <a:p>
            <a:pPr algn="ctr"/>
            <a:r>
              <a:rPr lang="en-US" sz="2400" b="1" dirty="0"/>
              <a:t>Beetles and </a:t>
            </a:r>
            <a:r>
              <a:rPr lang="en-US" sz="2400" b="1" dirty="0" smtClean="0"/>
              <a:t>Caves</a:t>
            </a:r>
            <a:endParaRPr lang="en-US" sz="2400" dirty="0"/>
          </a:p>
        </p:txBody>
      </p:sp>
      <p:pic>
        <p:nvPicPr>
          <p:cNvPr id="6" name="4 Aalbu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33600" y="2743200"/>
            <a:ext cx="406400" cy="4064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40399243"/>
      </p:ext>
    </p:extLst>
  </p:cSld>
  <p:clrMapOvr>
    <a:masterClrMapping/>
  </p:clrMapOvr>
  <mc:AlternateContent xmlns:mc="http://schemas.openxmlformats.org/markup-compatibility/2006">
    <mc:Choice xmlns:p14="http://schemas.microsoft.com/office/powerpoint/2010/main" Requires="p14">
      <p:transition spd="slow" p14:dur="2000" advTm="68000"/>
    </mc:Choice>
    <mc:Fallback>
      <p:transition spd="slow"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752600"/>
            <a:ext cx="8794260" cy="4929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76200"/>
            <a:ext cx="3352800" cy="36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48075" y="103108"/>
            <a:ext cx="3650615" cy="369332"/>
          </a:xfrm>
          <a:prstGeom prst="rect">
            <a:avLst/>
          </a:prstGeom>
        </p:spPr>
        <p:txBody>
          <a:bodyPr wrap="none">
            <a:spAutoFit/>
          </a:bodyPr>
          <a:lstStyle/>
          <a:p>
            <a:pPr marL="342900" indent="-342900">
              <a:buFont typeface="+mj-lt"/>
              <a:buAutoNum type="arabicPeriod" startAt="3"/>
            </a:pPr>
            <a:r>
              <a:rPr lang="en-US" dirty="0" smtClean="0">
                <a:solidFill>
                  <a:schemeClr val="bg1"/>
                </a:solidFill>
              </a:rPr>
              <a:t>Very </a:t>
            </a:r>
            <a:r>
              <a:rPr lang="en-US" dirty="0">
                <a:solidFill>
                  <a:schemeClr val="bg1"/>
                </a:solidFill>
              </a:rPr>
              <a:t>small size </a:t>
            </a:r>
            <a:r>
              <a:rPr lang="en-US" dirty="0" smtClean="0">
                <a:solidFill>
                  <a:schemeClr val="bg1"/>
                </a:solidFill>
              </a:rPr>
              <a:t> ( length 1-3 mm )</a:t>
            </a:r>
          </a:p>
        </p:txBody>
      </p:sp>
      <p:sp>
        <p:nvSpPr>
          <p:cNvPr id="5" name="Rectangle 4"/>
          <p:cNvSpPr/>
          <p:nvPr/>
        </p:nvSpPr>
        <p:spPr>
          <a:xfrm>
            <a:off x="3733800" y="609600"/>
            <a:ext cx="4343400" cy="830997"/>
          </a:xfrm>
          <a:prstGeom prst="rect">
            <a:avLst/>
          </a:prstGeom>
        </p:spPr>
        <p:txBody>
          <a:bodyPr wrap="square">
            <a:spAutoFit/>
          </a:bodyPr>
          <a:lstStyle/>
          <a:p>
            <a:r>
              <a:rPr lang="en-US" sz="1200" dirty="0" smtClean="0">
                <a:solidFill>
                  <a:schemeClr val="bg1"/>
                </a:solidFill>
              </a:rPr>
              <a:t>ROOT WEEVILS (CURCULIONIDAE)</a:t>
            </a:r>
            <a:br>
              <a:rPr lang="en-US" sz="1200" dirty="0" smtClean="0">
                <a:solidFill>
                  <a:schemeClr val="bg1"/>
                </a:solidFill>
              </a:rPr>
            </a:br>
            <a:r>
              <a:rPr lang="en-US" sz="1200" dirty="0" smtClean="0">
                <a:solidFill>
                  <a:schemeClr val="bg1"/>
                </a:solidFill>
              </a:rPr>
              <a:t>Three genera are found in California: Aloacybites, Schizomicrus &amp; </a:t>
            </a:r>
            <a:r>
              <a:rPr lang="en-US" sz="1200" i="1" dirty="0" smtClean="0">
                <a:solidFill>
                  <a:schemeClr val="bg1"/>
                </a:solidFill>
              </a:rPr>
              <a:t>Gilbertiola sp. </a:t>
            </a:r>
          </a:p>
          <a:p>
            <a:r>
              <a:rPr lang="en-US" sz="1200" dirty="0" smtClean="0">
                <a:solidFill>
                  <a:schemeClr val="bg1"/>
                </a:solidFill>
              </a:rPr>
              <a:t>one species of this last genus is found in Clough Cave  (troglobite</a:t>
            </a:r>
            <a:r>
              <a:rPr lang="en-US" sz="1200" dirty="0">
                <a:solidFill>
                  <a:schemeClr val="bg1"/>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63113791"/>
      </p:ext>
    </p:extLst>
  </p:cSld>
  <p:clrMapOvr>
    <a:masterClrMapping/>
  </p:clrMapOvr>
  <mc:AlternateContent xmlns:mc="http://schemas.openxmlformats.org/markup-compatibility/2006" xmlns:p14="http://schemas.microsoft.com/office/powerpoint/2010/main">
    <mc:Choice Requires="p14">
      <p:transition spd="slow" p14:dur="2000" advTm="24733"/>
    </mc:Choice>
    <mc:Fallback xmlns="">
      <p:transition spd="slow" advTm="2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5" y="935814"/>
            <a:ext cx="4763202" cy="319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3318" y="2313569"/>
            <a:ext cx="2419350" cy="461665"/>
          </a:xfrm>
          <a:prstGeom prst="rect">
            <a:avLst/>
          </a:prstGeom>
        </p:spPr>
        <p:txBody>
          <a:bodyPr wrap="square">
            <a:spAutoFit/>
          </a:bodyPr>
          <a:lstStyle/>
          <a:p>
            <a:r>
              <a:rPr lang="en-US" sz="1200" b="1" dirty="0">
                <a:latin typeface="Times New Roman" panose="02020603050405020304" pitchFamily="18" charset="0"/>
                <a:cs typeface="Times New Roman" panose="02020603050405020304" pitchFamily="18" charset="0"/>
              </a:rPr>
              <a:t>Amblycheila </a:t>
            </a:r>
            <a:r>
              <a:rPr lang="en-US" sz="1200" b="1" dirty="0" err="1">
                <a:latin typeface="Times New Roman" panose="02020603050405020304" pitchFamily="18" charset="0"/>
                <a:cs typeface="Times New Roman" panose="02020603050405020304" pitchFamily="18" charset="0"/>
              </a:rPr>
              <a:t>schwarzi</a:t>
            </a:r>
            <a:r>
              <a:rPr lang="en-US"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
            </a:r>
            <a:br>
              <a:rPr lang="en-US" sz="1200" b="1" dirty="0" smtClean="0">
                <a:latin typeface="Times New Roman" panose="02020603050405020304" pitchFamily="18" charset="0"/>
                <a:cs typeface="Times New Roman" panose="02020603050405020304" pitchFamily="18" charset="0"/>
              </a:rPr>
            </a:br>
            <a:r>
              <a:rPr lang="en-US" sz="1200" b="1" dirty="0" smtClean="0">
                <a:latin typeface="Times New Roman" panose="02020603050405020304" pitchFamily="18" charset="0"/>
                <a:cs typeface="Times New Roman" panose="02020603050405020304" pitchFamily="18" charset="0"/>
              </a:rPr>
              <a:t>(Horn</a:t>
            </a:r>
            <a:r>
              <a:rPr lang="en-US" sz="1200" b="1" dirty="0">
                <a:latin typeface="Times New Roman" panose="02020603050405020304" pitchFamily="18" charset="0"/>
                <a:cs typeface="Times New Roman" panose="02020603050405020304" pitchFamily="18" charset="0"/>
              </a:rPr>
              <a:t>)</a:t>
            </a:r>
          </a:p>
        </p:txBody>
      </p:sp>
      <p:pic>
        <p:nvPicPr>
          <p:cNvPr id="6" name="Picture 4" descr="C:\Users\Rolf L. Aalbu\Desktop\Captur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4269" y="961207"/>
            <a:ext cx="4207626" cy="31663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97" y="3837264"/>
            <a:ext cx="9013399" cy="298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1067" y="366718"/>
            <a:ext cx="6637779" cy="369332"/>
          </a:xfrm>
          <a:prstGeom prst="rect">
            <a:avLst/>
          </a:prstGeom>
          <a:noFill/>
          <a:ln w="28575">
            <a:noFill/>
          </a:ln>
        </p:spPr>
        <p:txBody>
          <a:bodyPr wrap="none">
            <a:spAutoFit/>
          </a:bodyPr>
          <a:lstStyle/>
          <a:p>
            <a:pPr marL="342900" indent="-342900">
              <a:buFont typeface="+mj-lt"/>
              <a:buAutoNum type="arabicPeriod"/>
            </a:pPr>
            <a:r>
              <a:rPr lang="en-US" b="1" i="1" dirty="0" smtClean="0">
                <a:solidFill>
                  <a:schemeClr val="bg1"/>
                </a:solidFill>
              </a:rPr>
              <a:t>Mitchell Caverns, Providence Mountains, San Bernardino County</a:t>
            </a:r>
            <a:endParaRPr lang="en-US" b="1" dirty="0">
              <a:solidFill>
                <a:schemeClr val="bg1"/>
              </a:solidFill>
            </a:endParaRPr>
          </a:p>
        </p:txBody>
      </p:sp>
      <p:sp>
        <p:nvSpPr>
          <p:cNvPr id="8" name="Title 1"/>
          <p:cNvSpPr>
            <a:spLocks noGrp="1"/>
          </p:cNvSpPr>
          <p:nvPr>
            <p:ph type="title"/>
          </p:nvPr>
        </p:nvSpPr>
        <p:spPr>
          <a:xfrm>
            <a:off x="1066800" y="0"/>
            <a:ext cx="7237065" cy="366718"/>
          </a:xfrm>
        </p:spPr>
        <p:txBody>
          <a:bodyPr>
            <a:noAutofit/>
          </a:bodyPr>
          <a:lstStyle/>
          <a:p>
            <a:r>
              <a:rPr lang="en-US" sz="2400" b="1" dirty="0">
                <a:solidFill>
                  <a:schemeClr val="bg1"/>
                </a:solidFill>
                <a:latin typeface="Times New Roman" panose="02020603050405020304" pitchFamily="18" charset="0"/>
                <a:cs typeface="Times New Roman" panose="02020603050405020304" pitchFamily="18" charset="0"/>
              </a:rPr>
              <a:t>California Cave </a:t>
            </a:r>
            <a:r>
              <a:rPr lang="en-US" sz="2400" b="1" dirty="0" smtClean="0">
                <a:solidFill>
                  <a:schemeClr val="bg1"/>
                </a:solidFill>
                <a:latin typeface="Times New Roman" panose="02020603050405020304" pitchFamily="18" charset="0"/>
                <a:cs typeface="Times New Roman" panose="02020603050405020304" pitchFamily="18" charset="0"/>
              </a:rPr>
              <a:t>Coleoptera </a:t>
            </a:r>
            <a:r>
              <a:rPr lang="en-US" sz="2400" b="1" dirty="0">
                <a:solidFill>
                  <a:schemeClr val="bg1"/>
                </a:solidFill>
                <a:latin typeface="Times New Roman" panose="02020603050405020304" pitchFamily="18" charset="0"/>
                <a:cs typeface="Times New Roman" panose="02020603050405020304" pitchFamily="18" charset="0"/>
              </a:rPr>
              <a:t>Surveys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09162619"/>
      </p:ext>
    </p:extLst>
  </p:cSld>
  <p:clrMapOvr>
    <a:masterClrMapping/>
  </p:clrMapOvr>
  <mc:AlternateContent xmlns:mc="http://schemas.openxmlformats.org/markup-compatibility/2006" xmlns:p14="http://schemas.microsoft.com/office/powerpoint/2010/main">
    <mc:Choice Requires="p14">
      <p:transition spd="slow" p14:dur="2000" advTm="81471"/>
    </mc:Choice>
    <mc:Fallback xmlns="">
      <p:transition spd="slow" advTm="8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9" y="838200"/>
            <a:ext cx="9147871"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9135" y="76200"/>
            <a:ext cx="8229600" cy="792162"/>
          </a:xfrm>
        </p:spPr>
        <p:txBody>
          <a:bodyPr/>
          <a:lstStyle/>
          <a:p>
            <a:r>
              <a:rPr lang="en-US" dirty="0" smtClean="0">
                <a:solidFill>
                  <a:schemeClr val="bg1"/>
                </a:solidFill>
              </a:rPr>
              <a:t>Mitchell Caverns Survey</a:t>
            </a:r>
            <a:endParaRPr lang="en-US" dirty="0">
              <a:solidFill>
                <a:schemeClr val="bg1"/>
              </a:solidFill>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5828607"/>
            <a:ext cx="3810488"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914400"/>
            <a:ext cx="3124200" cy="1846659"/>
          </a:xfrm>
          <a:prstGeom prst="rect">
            <a:avLst/>
          </a:prstGeom>
          <a:solidFill>
            <a:srgbClr val="FFFF99"/>
          </a:solidFill>
        </p:spPr>
        <p:txBody>
          <a:bodyPr wrap="square" rtlCol="0">
            <a:spAutoFit/>
          </a:bodyPr>
          <a:lstStyle/>
          <a:p>
            <a:pPr algn="ctr"/>
            <a:r>
              <a:rPr lang="en-US" b="1" dirty="0" smtClean="0"/>
              <a:t>Survey Results</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23 families sampled including </a:t>
            </a:r>
          </a:p>
          <a:p>
            <a:r>
              <a:rPr lang="en-US" sz="1600" dirty="0" smtClean="0">
                <a:latin typeface="Times New Roman" panose="02020603050405020304" pitchFamily="18" charset="0"/>
                <a:cs typeface="Times New Roman" panose="02020603050405020304" pitchFamily="18" charset="0"/>
              </a:rPr>
              <a:t>      6 cave adapted families</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One Troglobite (new)</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Eleven Troglophiles (1 new)</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Thirteen Trogloxenes (1 new)</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Four Accidentals</a:t>
            </a:r>
            <a:endParaRPr lang="en-US" sz="16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66096623"/>
      </p:ext>
    </p:extLst>
  </p:cSld>
  <p:clrMapOvr>
    <a:masterClrMapping/>
  </p:clrMapOvr>
  <mc:AlternateContent xmlns:mc="http://schemas.openxmlformats.org/markup-compatibility/2006" xmlns:p14="http://schemas.microsoft.com/office/powerpoint/2010/main">
    <mc:Choice Requires="p14">
      <p:transition spd="slow" p14:dur="2000" advTm="28614"/>
    </mc:Choice>
    <mc:Fallback xmlns="">
      <p:transition spd="slow" advTm="2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00615" cy="50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1243" y="4953000"/>
            <a:ext cx="4196275" cy="1691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6678" y="4929342"/>
            <a:ext cx="3006885" cy="1807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953000"/>
            <a:ext cx="2103077" cy="1807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71800" y="4037215"/>
            <a:ext cx="2971800" cy="584775"/>
          </a:xfrm>
          <a:prstGeom prst="rect">
            <a:avLst/>
          </a:prstGeom>
        </p:spPr>
        <p:txBody>
          <a:bodyPr wrap="square">
            <a:spAutoFit/>
          </a:bodyPr>
          <a:lstStyle/>
          <a:p>
            <a:r>
              <a:rPr lang="en-US" sz="1600" i="1" dirty="0" smtClean="0">
                <a:solidFill>
                  <a:schemeClr val="bg1"/>
                </a:solidFill>
              </a:rPr>
              <a:t>Niptus </a:t>
            </a:r>
            <a:r>
              <a:rPr lang="en-US" sz="1600" i="1" dirty="0">
                <a:solidFill>
                  <a:schemeClr val="bg1"/>
                </a:solidFill>
              </a:rPr>
              <a:t>arcanus</a:t>
            </a:r>
            <a:r>
              <a:rPr lang="en-US" sz="1600" u="sng" dirty="0">
                <a:solidFill>
                  <a:schemeClr val="bg1"/>
                </a:solidFill>
              </a:rPr>
              <a:t> </a:t>
            </a:r>
            <a:r>
              <a:rPr lang="en-US" sz="1600" dirty="0">
                <a:solidFill>
                  <a:schemeClr val="bg1"/>
                </a:solidFill>
              </a:rPr>
              <a:t>Aalbu &amp; Andrews </a:t>
            </a:r>
            <a:endParaRPr lang="en-US" sz="1600" dirty="0" smtClean="0">
              <a:solidFill>
                <a:schemeClr val="bg1"/>
              </a:solidFill>
            </a:endParaRPr>
          </a:p>
          <a:p>
            <a:r>
              <a:rPr lang="en-US" sz="1600" dirty="0" smtClean="0">
                <a:solidFill>
                  <a:schemeClr val="bg1"/>
                </a:solidFill>
              </a:rPr>
              <a:t>(troglobite)</a:t>
            </a:r>
            <a:endParaRPr lang="en-US" sz="1600"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57012424"/>
      </p:ext>
    </p:extLst>
  </p:cSld>
  <p:clrMapOvr>
    <a:masterClrMapping/>
  </p:clrMapOvr>
  <mc:AlternateContent xmlns:mc="http://schemas.openxmlformats.org/markup-compatibility/2006" xmlns:p14="http://schemas.microsoft.com/office/powerpoint/2010/main">
    <mc:Choice Requires="p14">
      <p:transition spd="slow" p14:dur="2000" advTm="64121"/>
    </mc:Choice>
    <mc:Fallback xmlns="">
      <p:transition spd="slow" advTm="64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8746066" cy="417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3657600"/>
            <a:ext cx="42672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3657600"/>
            <a:ext cx="4402666"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35905206"/>
      </p:ext>
    </p:extLst>
  </p:cSld>
  <p:clrMapOvr>
    <a:masterClrMapping/>
  </p:clrMapOvr>
  <mc:AlternateContent xmlns:mc="http://schemas.openxmlformats.org/markup-compatibility/2006" xmlns:p14="http://schemas.microsoft.com/office/powerpoint/2010/main">
    <mc:Choice Requires="p14">
      <p:transition spd="slow" p14:dur="2000" advTm="35614"/>
    </mc:Choice>
    <mc:Fallback xmlns="">
      <p:transition spd="slow" advTm="3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058" x="1752600" y="5327650"/>
          <p14:tracePt t="9099" x="1771650" y="5327650"/>
          <p14:tracePt t="9106" x="1790700" y="5346700"/>
          <p14:tracePt t="9123" x="1803400" y="5353050"/>
          <p14:tracePt t="9137" x="1809750" y="5365750"/>
          <p14:tracePt t="9155" x="1828800" y="5372100"/>
          <p14:tracePt t="9170" x="1847850" y="5384800"/>
          <p14:tracePt t="9172" x="1866900" y="5403850"/>
          <p14:tracePt t="9187" x="1885950" y="5410200"/>
          <p14:tracePt t="9207" x="1924050" y="5422900"/>
          <p14:tracePt t="9221" x="1943100" y="5441950"/>
          <p14:tracePt t="9237" x="1962150" y="5448300"/>
          <p14:tracePt t="9258" x="1981200" y="5461000"/>
          <p14:tracePt t="9270" x="1993900" y="5461000"/>
          <p14:tracePt t="9287" x="2032000" y="5467350"/>
          <p14:tracePt t="9323" x="2038350" y="5467350"/>
          <p14:tracePt t="9338" x="2057400" y="5467350"/>
          <p14:tracePt t="9353" x="2070100" y="5467350"/>
          <p14:tracePt t="9353" x="2089150" y="5467350"/>
          <p14:tracePt t="9355" x="2114550" y="5467350"/>
          <p14:tracePt t="9370" x="2209800" y="5499100"/>
          <p14:tracePt t="9404" x="2279650" y="5505450"/>
          <p14:tracePt t="9405" x="2343150" y="5505450"/>
          <p14:tracePt t="9422" x="2393950" y="5518150"/>
          <p14:tracePt t="9440" x="2438400" y="5537200"/>
          <p14:tracePt t="9455" x="2470150" y="5543550"/>
          <p14:tracePt t="9470" x="2508250" y="5543550"/>
          <p14:tracePt t="9495" x="2514600" y="5543550"/>
          <p14:tracePt t="9504" x="2546350" y="5543550"/>
          <p14:tracePt t="9521" x="2552700" y="5543550"/>
          <p14:tracePt t="9536" x="2565400" y="5543550"/>
          <p14:tracePt t="9556" x="2590800" y="5537200"/>
          <p14:tracePt t="9570" x="2609850" y="5530850"/>
          <p14:tracePt t="9588" x="2628900" y="5530850"/>
          <p14:tracePt t="9605" x="2641600" y="5530850"/>
          <p14:tracePt t="9621" x="2660650" y="5518150"/>
          <p14:tracePt t="9658" x="2686050" y="5511800"/>
          <p14:tracePt t="9674" x="2698750" y="5499100"/>
          <p14:tracePt t="9675" x="2705100" y="5492750"/>
          <p14:tracePt t="9706" x="2717800" y="5480050"/>
          <p14:tracePt t="9731" x="2717800" y="5473700"/>
          <p14:tracePt t="9739" x="2743200" y="5454650"/>
          <p14:tracePt t="9763" x="2743200" y="5441950"/>
          <p14:tracePt t="9771" x="2755900" y="5435600"/>
          <p14:tracePt t="9794" x="2762250" y="5422900"/>
          <p14:tracePt t="9822" x="2774950" y="5416550"/>
          <p14:tracePt t="9842" x="2781300" y="5403850"/>
          <p14:tracePt t="9858" x="2794000" y="5397500"/>
          <p14:tracePt t="9866" x="2800350" y="5384800"/>
          <p14:tracePt t="9882" x="2813050" y="5365750"/>
          <p14:tracePt t="10165" x="0" y="0"/>
        </p14:tracePtLst>
        <p14:tracePtLst>
          <p14:tracePt t="11095" x="5251450" y="5441950"/>
          <p14:tracePt t="11211" x="5257800" y="5448300"/>
          <p14:tracePt t="11219" x="5257800" y="5461000"/>
          <p14:tracePt t="11221" x="5270500" y="5486400"/>
          <p14:tracePt t="11237" x="5276850" y="5524500"/>
          <p14:tracePt t="11256" x="5289550" y="5556250"/>
          <p14:tracePt t="11270" x="5308600" y="5594350"/>
          <p14:tracePt t="11287" x="5334000" y="5638800"/>
          <p14:tracePt t="11303" x="5365750" y="5689600"/>
          <p14:tracePt t="11320" x="5410200" y="5753100"/>
          <p14:tracePt t="11341" x="5422900" y="5772150"/>
          <p14:tracePt t="11353" x="5448300" y="5803900"/>
          <p14:tracePt t="11370" x="5467350" y="5822950"/>
          <p14:tracePt t="11386" x="5499100" y="5848350"/>
          <p14:tracePt t="11419" x="5505450" y="5861050"/>
          <p14:tracePt t="11420" x="5518150" y="5867400"/>
          <p14:tracePt t="11437" x="5543550" y="5886450"/>
          <p14:tracePt t="11456" x="5581650" y="5899150"/>
          <p14:tracePt t="11470" x="5613400" y="5918200"/>
          <p14:tracePt t="11486" x="5651500" y="5924550"/>
          <p14:tracePt t="11505" x="5708650" y="5943600"/>
          <p14:tracePt t="11520" x="5753100" y="5962650"/>
          <p14:tracePt t="11537" x="5791200" y="5975350"/>
          <p14:tracePt t="11553" x="5880100" y="5994400"/>
          <p14:tracePt t="11573" x="5937250" y="6013450"/>
          <p14:tracePt t="11588" x="5994400" y="6013450"/>
          <p14:tracePt t="11604" x="6070600" y="6019800"/>
          <p14:tracePt t="11621" x="6127750" y="6032500"/>
          <p14:tracePt t="11637" x="6203950" y="6032500"/>
          <p14:tracePt t="11654" x="6261100" y="6032500"/>
          <p14:tracePt t="11669" x="6356350" y="6032500"/>
          <p14:tracePt t="11703" x="6375400" y="6032500"/>
          <p14:tracePt t="11704" x="6419850" y="6032500"/>
          <p14:tracePt t="11720" x="6470650" y="6032500"/>
          <p14:tracePt t="11735" x="6508750" y="6032500"/>
          <p14:tracePt t="11754" x="6565900" y="6013450"/>
          <p14:tracePt t="11769" x="6680200" y="6007100"/>
          <p14:tracePt t="11788" x="6762750" y="5994400"/>
          <p14:tracePt t="11804" x="6877050" y="5988050"/>
          <p14:tracePt t="11822" x="6991350" y="5956300"/>
          <p14:tracePt t="11836" x="7118350" y="5949950"/>
          <p14:tracePt t="11854" x="7232650" y="5918200"/>
          <p14:tracePt t="11870" x="7353300" y="5911850"/>
          <p14:tracePt t="11887" x="7467600" y="5892800"/>
          <p14:tracePt t="11887" x="7505700" y="5861050"/>
          <p14:tracePt t="11919" x="7556500" y="5854700"/>
          <p14:tracePt t="11920" x="7620000" y="5835650"/>
          <p14:tracePt t="11935" x="7658100" y="5816600"/>
          <p14:tracePt t="11935" x="7689850" y="5803900"/>
          <p14:tracePt t="11956" x="7708900" y="5797550"/>
          <p14:tracePt t="11970" x="7734300" y="5765800"/>
          <p14:tracePt t="12004" x="7753350" y="5759450"/>
          <p14:tracePt t="12037" x="7766050" y="5746750"/>
          <p14:tracePt t="12059" x="7772400" y="5727700"/>
          <p14:tracePt t="12067" x="7785100" y="5721350"/>
          <p14:tracePt t="12071" x="7791450" y="5708650"/>
          <p14:tracePt t="12091" x="7804150" y="5702300"/>
          <p14:tracePt t="12105" x="7810500" y="5670550"/>
          <p14:tracePt t="12120" x="7829550" y="5645150"/>
          <p14:tracePt t="12138" x="7842250" y="5613400"/>
          <p14:tracePt t="12155" x="7848600" y="5588000"/>
          <p14:tracePt t="12187" x="7848600" y="5575300"/>
          <p14:tracePt t="12218" x="7848600" y="5568950"/>
          <p14:tracePt t="12758" x="0" y="0"/>
        </p14:tracePtLst>
        <p14:tracePtLst>
          <p14:tracePt t="26532" x="8559800" y="2203450"/>
          <p14:tracePt t="26612" x="8540750" y="2222500"/>
          <p14:tracePt t="26621" x="8528050" y="2228850"/>
          <p14:tracePt t="26627" x="8509000" y="2247900"/>
          <p14:tracePt t="26634" x="8464550" y="2266950"/>
          <p14:tracePt t="26650" x="8394700" y="2317750"/>
          <p14:tracePt t="26671" x="8337550" y="2336800"/>
          <p14:tracePt t="26684" x="8274050" y="2355850"/>
          <p14:tracePt t="26700" x="8204200" y="2374900"/>
          <p14:tracePt t="26734" x="8147050" y="2393950"/>
          <p14:tracePt t="26750" x="8108950" y="2400300"/>
          <p14:tracePt t="26751" x="8026400" y="2419350"/>
          <p14:tracePt t="26771" x="8007350" y="2419350"/>
          <p14:tracePt t="26784" x="7937500" y="2419350"/>
          <p14:tracePt t="26801" x="7874000" y="2419350"/>
          <p14:tracePt t="26823" x="7842250" y="2419350"/>
          <p14:tracePt t="26834" x="7797800" y="2419350"/>
          <p14:tracePt t="26851" x="7740650" y="2419350"/>
          <p14:tracePt t="26870" x="7689850" y="2419350"/>
          <p14:tracePt t="26885" x="7626350" y="2419350"/>
          <p14:tracePt t="26901" x="7556500" y="2419350"/>
          <p14:tracePt t="26916" x="7499350" y="2419350"/>
          <p14:tracePt t="26934" x="7442200" y="2419350"/>
          <p14:tracePt t="26950" x="7385050" y="2419350"/>
          <p14:tracePt t="26967" x="7340600" y="2419350"/>
          <p14:tracePt t="27000" x="7289800" y="2419350"/>
          <p14:tracePt t="27003" x="7226300" y="2419350"/>
          <p14:tracePt t="27023" x="7150100" y="2419350"/>
          <p14:tracePt t="27046" x="7118350" y="2419350"/>
          <p14:tracePt t="27054" x="7080250" y="2419350"/>
          <p14:tracePt t="27073" x="7023100" y="2419350"/>
          <p14:tracePt t="27084" x="6978650" y="2413000"/>
          <p14:tracePt t="27101" x="6940550" y="2393950"/>
          <p14:tracePt t="27118" x="6870700" y="2374900"/>
          <p14:tracePt t="27138" x="6788150" y="2349500"/>
          <p14:tracePt t="27156" x="6756400" y="2336800"/>
          <p14:tracePt t="27169" x="6692900" y="2330450"/>
          <p14:tracePt t="27184" x="6623050" y="2317750"/>
          <p14:tracePt t="27202" x="6559550" y="2317750"/>
          <p14:tracePt t="27217" x="6464300" y="2298700"/>
          <p14:tracePt t="27217" x="6407150" y="2292350"/>
          <p14:tracePt t="27249" x="6356350" y="2279650"/>
          <p14:tracePt t="27266" x="6254750" y="2273300"/>
          <p14:tracePt t="27266" x="6197600" y="2254250"/>
          <p14:tracePt t="27268" x="6083300" y="2241550"/>
          <p14:tracePt t="27283" x="5975350" y="2235200"/>
          <p14:tracePt t="27300" x="5899150" y="2222500"/>
          <p14:tracePt t="27318" x="5816600" y="2203450"/>
          <p14:tracePt t="27334" x="5740400" y="2197100"/>
          <p14:tracePt t="27350" x="5645150" y="2184400"/>
          <p14:tracePt t="27374" x="5613400" y="2178050"/>
          <p14:tracePt t="27384" x="5537200" y="2178050"/>
          <p14:tracePt t="27402" x="5480050" y="2159000"/>
          <p14:tracePt t="27417" x="5403850" y="2146300"/>
          <p14:tracePt t="27417" x="5384800" y="2146300"/>
          <p14:tracePt t="27450" x="5340350" y="2139950"/>
          <p14:tracePt t="27451" x="5289550" y="2127250"/>
          <p14:tracePt t="27451" x="5270500" y="2127250"/>
          <p14:tracePt t="27468" x="5207000" y="2120900"/>
          <p14:tracePt t="27483" x="5149850" y="2108200"/>
          <p14:tracePt t="27500" x="5080000" y="2089150"/>
          <p14:tracePt t="27517" x="5003800" y="2063750"/>
          <p14:tracePt t="27536" x="4908550" y="2044700"/>
          <p14:tracePt t="27550" x="4813300" y="2006600"/>
          <p14:tracePt t="27567" x="4718050" y="1987550"/>
          <p14:tracePt t="27584" x="4635500" y="1955800"/>
          <p14:tracePt t="27601" x="4540250" y="1936750"/>
          <p14:tracePt t="27616" x="4432300" y="1898650"/>
          <p14:tracePt t="27616" x="4387850" y="1892300"/>
          <p14:tracePt t="27638" x="4337050" y="1873250"/>
          <p14:tracePt t="27650" x="4178300" y="1822450"/>
          <p14:tracePt t="27669" x="4064000" y="1797050"/>
          <p14:tracePt t="27685" x="3949700" y="1758950"/>
          <p14:tracePt t="27701" x="3835400" y="1708150"/>
          <p14:tracePt t="27717" x="3727450" y="1663700"/>
          <p14:tracePt t="27734" x="3632200" y="1625600"/>
          <p14:tracePt t="27734" x="3606800" y="1606550"/>
          <p14:tracePt t="27755" x="3575050" y="1587500"/>
          <p14:tracePt t="27767" x="3517900" y="1549400"/>
          <p14:tracePt t="27783" x="3454400" y="1473200"/>
          <p14:tracePt t="27804" x="3435350" y="1454150"/>
          <p14:tracePt t="27816" x="3403600" y="1397000"/>
          <p14:tracePt t="27834" x="3384550" y="1339850"/>
          <p14:tracePt t="27854" x="3384550" y="1320800"/>
          <p14:tracePt t="27867" x="3359150" y="1231900"/>
          <p14:tracePt t="27886" x="3359150" y="1168400"/>
          <p14:tracePt t="27901" x="3359150" y="1098550"/>
          <p14:tracePt t="27916" x="3359150" y="1054100"/>
          <p14:tracePt t="27934" x="3359150" y="996950"/>
          <p14:tracePt t="27934" x="3371850" y="965200"/>
          <p14:tracePt t="27966" x="3384550" y="946150"/>
          <p14:tracePt t="27967" x="3422650" y="889000"/>
          <p14:tracePt t="27999" x="3460750" y="850900"/>
          <p14:tracePt t="28000" x="3543300" y="793750"/>
          <p14:tracePt t="28024" x="3581400" y="774700"/>
          <p14:tracePt t="28033" x="3695700" y="730250"/>
          <p14:tracePt t="28053" x="3746500" y="711200"/>
          <p14:tracePt t="28066" x="3879850" y="673100"/>
          <p14:tracePt t="28087" x="3975100" y="654050"/>
          <p14:tracePt t="28100" x="4076700" y="622300"/>
          <p14:tracePt t="28118" x="4171950" y="603250"/>
          <p14:tracePt t="28135" x="4279900" y="584200"/>
          <p14:tracePt t="28151" x="4400550" y="577850"/>
          <p14:tracePt t="28166" x="4508500" y="565150"/>
          <p14:tracePt t="28184" x="4629150" y="558800"/>
          <p14:tracePt t="28200" x="4851400" y="558800"/>
          <p14:tracePt t="28234" x="4914900" y="558800"/>
          <p14:tracePt t="28250" x="5029200" y="558800"/>
          <p14:tracePt t="28250" x="5086350" y="558800"/>
          <p14:tracePt t="28252" x="5156200" y="558800"/>
          <p14:tracePt t="28266" x="5353050" y="558800"/>
          <p14:tracePt t="28285" x="5499100" y="558800"/>
          <p14:tracePt t="28299" x="5657850" y="558800"/>
          <p14:tracePt t="28317" x="5829300" y="558800"/>
          <p14:tracePt t="28333" x="6013450" y="565150"/>
          <p14:tracePt t="28352" x="6172200" y="590550"/>
          <p14:tracePt t="28366" x="6318250" y="609600"/>
          <p14:tracePt t="28386" x="6470650" y="647700"/>
          <p14:tracePt t="28400" x="6629400" y="685800"/>
          <p14:tracePt t="28417" x="6775450" y="723900"/>
          <p14:tracePt t="28434" x="6889750" y="755650"/>
          <p14:tracePt t="28434" x="6934200" y="762000"/>
          <p14:tracePt t="28452" x="6972300" y="781050"/>
          <p14:tracePt t="28466" x="7080250" y="800100"/>
          <p14:tracePt t="28500" x="7156450" y="831850"/>
          <p14:tracePt t="28516" x="7232650" y="850900"/>
          <p14:tracePt t="28517" x="7327900" y="889000"/>
          <p14:tracePt t="28533" x="7423150" y="914400"/>
          <p14:tracePt t="28550" x="7499350" y="946150"/>
          <p14:tracePt t="28566" x="7556500" y="984250"/>
          <p14:tracePt t="28566" x="7594600" y="1003300"/>
          <p14:tracePt t="28588" x="7639050" y="1028700"/>
          <p14:tracePt t="28601" x="7715250" y="1079500"/>
          <p14:tracePt t="28618" x="7823200" y="1136650"/>
          <p14:tracePt t="28634" x="7918450" y="1181100"/>
          <p14:tracePt t="28634" x="7975600" y="1219200"/>
          <p14:tracePt t="28652" x="8032750" y="1257300"/>
          <p14:tracePt t="28666" x="8153400" y="1327150"/>
          <p14:tracePt t="28687" x="8210550" y="1371600"/>
          <p14:tracePt t="28702" x="8267700" y="1422400"/>
          <p14:tracePt t="28718" x="8318500" y="1466850"/>
          <p14:tracePt t="28733" x="8362950" y="1517650"/>
          <p14:tracePt t="28765" x="8394700" y="1555750"/>
          <p14:tracePt t="28766" x="8420100" y="1593850"/>
          <p14:tracePt t="28786" x="8432800" y="1631950"/>
          <p14:tracePt t="28799" x="8458200" y="1689100"/>
          <p14:tracePt t="28817" x="8470900" y="1727200"/>
          <p14:tracePt t="28832" x="8470900" y="1771650"/>
          <p14:tracePt t="28850" x="8470900" y="1809750"/>
          <p14:tracePt t="28865" x="8477250" y="1879600"/>
          <p14:tracePt t="28885" x="8477250" y="1917700"/>
          <p14:tracePt t="28900" x="8477250" y="1962150"/>
          <p14:tracePt t="28917" x="8477250" y="2000250"/>
          <p14:tracePt t="28932" x="8477250" y="2019300"/>
          <p14:tracePt t="28953" x="8477250" y="2057400"/>
          <p14:tracePt t="28966" x="8477250" y="2095500"/>
          <p14:tracePt t="28966" x="8477250" y="2108200"/>
          <p14:tracePt t="28989" x="8477250" y="2114550"/>
          <p14:tracePt t="29001" x="8451850" y="2165350"/>
          <p14:tracePt t="29019" x="8445500" y="2171700"/>
          <p14:tracePt t="29034" x="8426450" y="2203450"/>
          <p14:tracePt t="29058" x="8407400" y="2228850"/>
          <p14:tracePt t="29071" x="8388350" y="2241550"/>
          <p14:tracePt t="29088" x="8356600" y="2279650"/>
          <p14:tracePt t="29104" x="8337550" y="2286000"/>
          <p14:tracePt t="29118" x="8312150" y="2317750"/>
          <p14:tracePt t="29135" x="8299450" y="2324100"/>
          <p14:tracePt t="29442"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09067"/>
            <a:ext cx="5352941" cy="412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87990"/>
            <a:ext cx="3108489" cy="645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a:spLocks noChangeArrowheads="1"/>
          </p:cNvSpPr>
          <p:nvPr/>
        </p:nvSpPr>
        <p:spPr bwMode="auto">
          <a:xfrm>
            <a:off x="3516284" y="5410200"/>
            <a:ext cx="5410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 pos="-457200" algn="l"/>
                <a:tab pos="0" algn="l"/>
                <a:tab pos="457200" algn="l"/>
                <a:tab pos="639763" algn="l"/>
                <a:tab pos="914400" algn="l"/>
                <a:tab pos="1371600" algn="l"/>
                <a:tab pos="1828800" algn="l"/>
                <a:tab pos="2149475" algn="l"/>
                <a:tab pos="2286000" algn="l"/>
                <a:tab pos="2743200" algn="l"/>
                <a:tab pos="3200400" algn="l"/>
                <a:tab pos="3657600" algn="l"/>
                <a:tab pos="4114800" algn="l"/>
                <a:tab pos="4572000" algn="l"/>
                <a:tab pos="5029200" algn="l"/>
                <a:tab pos="5486400" algn="l"/>
                <a:tab pos="5943600" algn="l"/>
              </a:tabLst>
            </a:pPr>
            <a:r>
              <a:rPr kumimoji="0" lang="en-US" altLang="en-US" sz="14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Aalbu, R.L. &amp; F.G. Andrews. 1985. New Species, Relationships, and Notes on the Biology of the </a:t>
            </a:r>
            <a:r>
              <a:rPr kumimoji="0" lang="en-US" altLang="en-US" sz="1400" b="0" i="0" u="none" strike="noStrike" cap="none" normalizeH="0" dirty="0" smtClean="0">
                <a:ln>
                  <a:noFill/>
                </a:ln>
                <a:solidFill>
                  <a:schemeClr val="bg1"/>
                </a:solidFill>
                <a:effectLst/>
                <a:latin typeface="Times New Roman" pitchFamily="18" charset="0"/>
                <a:ea typeface="Times New Roman" pitchFamily="18" charset="0"/>
                <a:cs typeface="Times New Roman" pitchFamily="18" charset="0"/>
              </a:rPr>
              <a:t>Endogean</a:t>
            </a:r>
            <a:r>
              <a:rPr kumimoji="0" lang="en-US" altLang="en-US" sz="14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Tentyriine genus </a:t>
            </a:r>
            <a:r>
              <a:rPr kumimoji="0" lang="en-US" altLang="en-US" sz="1400" b="0" i="1" u="sng"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Typhlusechus</a:t>
            </a:r>
            <a:r>
              <a:rPr kumimoji="0" lang="en-US" altLang="en-US" sz="14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(Tenebrionidae: Stenosini). Occ. Papers Calif. Dept. Food &amp; Agriculture. 30:1‑28.</a:t>
            </a:r>
            <a:endParaRPr kumimoji="0" lang="en-US" altLang="en-US" sz="2000" b="0" i="0" u="none" strike="noStrike" cap="none" normalizeH="0" baseline="0" dirty="0" smtClean="0">
              <a:ln>
                <a:noFill/>
              </a:ln>
              <a:solidFill>
                <a:schemeClr val="bg1"/>
              </a:solidFill>
              <a:effectLst/>
            </a:endParaRPr>
          </a:p>
        </p:txBody>
      </p:sp>
      <p:sp>
        <p:nvSpPr>
          <p:cNvPr id="6" name="Rectangle 5"/>
          <p:cNvSpPr/>
          <p:nvPr/>
        </p:nvSpPr>
        <p:spPr>
          <a:xfrm>
            <a:off x="3581400" y="4572000"/>
            <a:ext cx="4572000" cy="646331"/>
          </a:xfrm>
          <a:prstGeom prst="rect">
            <a:avLst/>
          </a:prstGeom>
        </p:spPr>
        <p:txBody>
          <a:bodyPr>
            <a:spAutoFit/>
          </a:bodyPr>
          <a:lstStyle/>
          <a:p>
            <a:r>
              <a:rPr lang="en-US" i="1" dirty="0">
                <a:solidFill>
                  <a:schemeClr val="bg1"/>
                </a:solidFill>
              </a:rPr>
              <a:t>Typhlusechus chemehuevii </a:t>
            </a:r>
            <a:r>
              <a:rPr lang="en-US" dirty="0">
                <a:solidFill>
                  <a:schemeClr val="bg1"/>
                </a:solidFill>
              </a:rPr>
              <a:t>Aalbu &amp; Andrews </a:t>
            </a:r>
            <a:r>
              <a:rPr lang="en-US" dirty="0" smtClean="0">
                <a:solidFill>
                  <a:schemeClr val="bg1"/>
                </a:solidFill>
              </a:rPr>
              <a:t>(</a:t>
            </a:r>
            <a:r>
              <a:rPr lang="en-US" dirty="0">
                <a:solidFill>
                  <a:schemeClr val="bg1"/>
                </a:solidFill>
              </a:rPr>
              <a:t>Endogean Troglophile) Length 2.4-2.8 mm.</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17850979"/>
      </p:ext>
    </p:extLst>
  </p:cSld>
  <p:clrMapOvr>
    <a:masterClrMapping/>
  </p:clrMapOvr>
  <mc:AlternateContent xmlns:mc="http://schemas.openxmlformats.org/markup-compatibility/2006" xmlns:p14="http://schemas.microsoft.com/office/powerpoint/2010/main">
    <mc:Choice Requires="p14">
      <p:transition spd="slow" p14:dur="2000" advTm="45970"/>
    </mc:Choice>
    <mc:Fallback xmlns="">
      <p:transition spd="slow" advTm="4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9736" x="7486650" y="2933700"/>
          <p14:tracePt t="20015" x="7480300" y="2933700"/>
          <p14:tracePt t="20028" x="7435850" y="2933700"/>
          <p14:tracePt t="20045" x="7397750" y="2933700"/>
          <p14:tracePt t="20047" x="7346950" y="2933700"/>
          <p14:tracePt t="20063" x="7302500" y="2933700"/>
          <p14:tracePt t="20079" x="7264400" y="2933700"/>
          <p14:tracePt t="20095" x="7194550" y="2933700"/>
          <p14:tracePt t="20122" x="7169150" y="2933700"/>
          <p14:tracePt t="20130" x="7112000" y="2933700"/>
          <p14:tracePt t="20144" x="7061200" y="2933700"/>
          <p14:tracePt t="20162" x="7016750" y="2921000"/>
          <p14:tracePt t="20177" x="6965950" y="2908300"/>
          <p14:tracePt t="20195" x="6902450" y="2901950"/>
          <p14:tracePt t="20211" x="6845300" y="2889250"/>
          <p14:tracePt t="20228" x="6737350" y="2851150"/>
          <p14:tracePt t="20247" x="6597650" y="2813050"/>
          <p14:tracePt t="20262" x="6432550" y="2749550"/>
          <p14:tracePt t="20294" x="6292850" y="2698750"/>
          <p14:tracePt t="20295" x="6146800" y="2654300"/>
          <p14:tracePt t="20313" x="6013450" y="2616200"/>
          <p14:tracePt t="20328" x="5969000" y="2603500"/>
          <p14:tracePt t="20346" x="5918200" y="2584450"/>
          <p14:tracePt t="20362" x="5873750" y="2578100"/>
          <p14:tracePt t="20380" x="5816600" y="2559050"/>
          <p14:tracePt t="20398" x="5778500" y="2527300"/>
          <p14:tracePt t="20398" x="5759450" y="2520950"/>
          <p14:tracePt t="20414" x="5740400" y="2508250"/>
          <p14:tracePt t="20428" x="5651500" y="2463800"/>
          <p14:tracePt t="20447" x="5594350" y="2425700"/>
          <p14:tracePt t="20463" x="5549900" y="2387600"/>
          <p14:tracePt t="20481" x="5492750" y="2349500"/>
          <p14:tracePt t="20495" x="5441950" y="2311400"/>
          <p14:tracePt t="20495" x="5422900" y="2292350"/>
          <p14:tracePt t="20529" x="5403850" y="2273300"/>
          <p14:tracePt t="20545" x="5365750" y="2235200"/>
          <p14:tracePt t="20547" x="5340350" y="2216150"/>
          <p14:tracePt t="20563" x="5321300" y="2197100"/>
          <p14:tracePt t="20579" x="5289550" y="2178050"/>
          <p14:tracePt t="20594" x="5251450" y="2139950"/>
          <p14:tracePt t="20594" x="5245100" y="2127250"/>
          <p14:tracePt t="20614" x="5207000" y="2082800"/>
          <p14:tracePt t="20631" x="5168900" y="2044700"/>
          <p14:tracePt t="20647" x="5149850" y="2012950"/>
          <p14:tracePt t="20662" x="5137150" y="1993900"/>
          <p14:tracePt t="20681" x="5118100" y="1974850"/>
          <p14:tracePt t="20695" x="5111750" y="1968500"/>
          <p14:tracePt t="21407" x="0" y="0"/>
        </p14:tracePtLst>
        <p14:tracePtLst>
          <p14:tracePt t="24278" x="6394450" y="2660650"/>
          <p14:tracePt t="24310" x="6400800" y="2660650"/>
          <p14:tracePt t="24334" x="6413500" y="2660650"/>
          <p14:tracePt t="24342" x="6419850" y="2660650"/>
          <p14:tracePt t="24351" x="6438900" y="2660650"/>
          <p14:tracePt t="24366" x="6451600" y="2654300"/>
          <p14:tracePt t="24383" x="6457950" y="2654300"/>
          <p14:tracePt t="24406" x="6470650" y="2654300"/>
          <p14:tracePt t="24438" x="6489700" y="2654300"/>
          <p14:tracePt t="24503" x="6508750" y="2654300"/>
          <p14:tracePt t="24510" x="6534150" y="2654300"/>
          <p14:tracePt t="24519" x="6565900" y="2654300"/>
          <p14:tracePt t="24528" x="6591300" y="2654300"/>
          <p14:tracePt t="24529" x="6629400" y="2660650"/>
          <p14:tracePt t="24545" x="6661150" y="2679700"/>
          <p14:tracePt t="24578" x="6699250" y="2686050"/>
          <p14:tracePt t="24579" x="6737350" y="2705100"/>
          <p14:tracePt t="24596" x="6756400" y="2717800"/>
          <p14:tracePt t="24611" x="6762750" y="2724150"/>
          <p14:tracePt t="24629" x="6781800" y="2736850"/>
          <p14:tracePt t="24644" x="6800850" y="2743200"/>
          <p14:tracePt t="24662" x="6813550" y="2755900"/>
          <p14:tracePt t="24662" x="6832600" y="2755900"/>
          <p14:tracePt t="24679" x="6851650" y="2774950"/>
          <p14:tracePt t="24696" x="6858000" y="2781300"/>
          <p14:tracePt t="24711" x="6877050" y="2800350"/>
          <p14:tracePt t="24729" x="6908800" y="2819400"/>
          <p14:tracePt t="24729" x="6927850" y="2832100"/>
          <p14:tracePt t="24762" x="6934200" y="2838450"/>
          <p14:tracePt t="24763" x="6953250" y="2857500"/>
          <p14:tracePt t="24780" x="6985000" y="2889250"/>
          <p14:tracePt t="24801" x="6991350" y="2895600"/>
          <p14:tracePt t="24813" x="7004050" y="2914650"/>
          <p14:tracePt t="24828" x="7029450" y="2952750"/>
          <p14:tracePt t="24853" x="7042150" y="2965450"/>
          <p14:tracePt t="24862" x="7067550" y="3022600"/>
          <p14:tracePt t="24881" x="7086600" y="3060700"/>
          <p14:tracePt t="24895" x="7099300" y="3079750"/>
          <p14:tracePt t="24913" x="7124700" y="3124200"/>
          <p14:tracePt t="24930" x="7143750" y="3175000"/>
          <p14:tracePt t="24946" x="7162800" y="3213100"/>
          <p14:tracePt t="24962" x="7175500" y="3251200"/>
          <p14:tracePt t="24980" x="7181850" y="3308350"/>
          <p14:tracePt t="25012" x="7194550" y="3327400"/>
          <p14:tracePt t="25012" x="7194550" y="3346450"/>
          <p14:tracePt t="25015" x="7194550" y="3352800"/>
          <p14:tracePt t="25028" x="7194550" y="3384550"/>
          <p14:tracePt t="25028" x="7194550" y="3390900"/>
          <p14:tracePt t="25061" x="7194550" y="3409950"/>
          <p14:tracePt t="25077" x="7194550" y="3429000"/>
          <p14:tracePt t="25078" x="7194550" y="3441700"/>
          <p14:tracePt t="25094" x="7194550" y="3448050"/>
          <p14:tracePt t="25134" x="7194550" y="3460750"/>
          <p14:tracePt t="25134" x="7194550" y="3479800"/>
          <p14:tracePt t="25151" x="7194550" y="3486150"/>
          <p14:tracePt t="25152" x="7194550" y="3498850"/>
          <p14:tracePt t="25161" x="7194550" y="3505200"/>
          <p14:tracePt t="25179" x="7175500" y="3536950"/>
          <p14:tracePt t="25194" x="7169150" y="3543300"/>
          <p14:tracePt t="25212" x="7150100" y="3556000"/>
          <p14:tracePt t="25227" x="7112000" y="3556000"/>
          <p14:tracePt t="25245" x="7099300" y="3556000"/>
          <p14:tracePt t="25261" x="7080250" y="3556000"/>
          <p14:tracePt t="25261" x="7073900" y="3556000"/>
          <p14:tracePt t="25279" x="7054850" y="3556000"/>
          <p14:tracePt t="25294" x="7023100" y="3556000"/>
          <p14:tracePt t="25312" x="7004050" y="3556000"/>
          <p14:tracePt t="25329" x="6978650" y="3556000"/>
          <p14:tracePt t="25346" x="6946900" y="3549650"/>
          <p14:tracePt t="25362" x="6921500" y="3536950"/>
          <p14:tracePt t="25380" x="6883400" y="3530600"/>
          <p14:tracePt t="25394" x="6870700" y="3530600"/>
          <p14:tracePt t="25413" x="6845300" y="3511550"/>
          <p14:tracePt t="25428" x="6826250" y="3498850"/>
          <p14:tracePt t="25428" x="6807200" y="3479800"/>
          <p14:tracePt t="25446" x="6788150" y="3473450"/>
          <p14:tracePt t="25461" x="6731000" y="3435350"/>
          <p14:tracePt t="25495" x="6699250" y="3416300"/>
          <p14:tracePt t="25496" x="6680200" y="3397250"/>
          <p14:tracePt t="25513" x="6673850" y="3384550"/>
          <p14:tracePt t="25528" x="6654800" y="3378200"/>
          <p14:tracePt t="25582" x="6642100" y="3378200"/>
          <p14:tracePt t="25590" x="6635750" y="3365500"/>
          <p14:tracePt t="25590" x="6616700" y="3346450"/>
          <p14:tracePt t="25619" x="6604000" y="3340100"/>
          <p14:tracePt t="25620" x="6597650" y="3327400"/>
          <p14:tracePt t="25628" x="6565900" y="3308350"/>
          <p14:tracePt t="25628" x="6559550" y="3302000"/>
          <p14:tracePt t="25646" x="6546850" y="3289300"/>
          <p14:tracePt t="25646" x="6540500" y="3282950"/>
          <p14:tracePt t="25686" x="6527800" y="3270250"/>
          <p14:tracePt t="25710" x="6521450" y="3263900"/>
          <p14:tracePt t="25726" x="6508750" y="3244850"/>
          <p14:tracePt t="25745" x="6502400" y="3232150"/>
          <p14:tracePt t="25747" x="6483350" y="3206750"/>
          <p14:tracePt t="25795" x="6470650" y="3194050"/>
          <p14:tracePt t="25816" x="6470650" y="3187700"/>
          <p14:tracePt t="25817" x="6470650" y="3168650"/>
          <p14:tracePt t="25828" x="6470650" y="3149600"/>
          <p14:tracePt t="25845" x="6464300" y="3111500"/>
          <p14:tracePt t="25861" x="6451600" y="3092450"/>
          <p14:tracePt t="25881" x="6451600" y="3060700"/>
          <p14:tracePt t="25895" x="6451600" y="3041650"/>
          <p14:tracePt t="25913" x="6451600" y="3016250"/>
          <p14:tracePt t="25927" x="6451600" y="2997200"/>
          <p14:tracePt t="25945" x="6451600" y="2965450"/>
          <p14:tracePt t="25961" x="6451600" y="2959100"/>
          <p14:tracePt t="25978" x="6457950" y="2921000"/>
          <p14:tracePt t="25994" x="6470650" y="2901950"/>
          <p14:tracePt t="26012" x="6477000" y="2870200"/>
          <p14:tracePt t="26027" x="6496050" y="2844800"/>
          <p14:tracePt t="26027" x="6508750" y="2825750"/>
          <p14:tracePt t="26061" x="6527800" y="2794000"/>
          <p14:tracePt t="26063" x="6546850" y="2768600"/>
          <p14:tracePt t="26080" x="6553200" y="2755900"/>
          <p14:tracePt t="26095" x="6572250" y="2730500"/>
          <p14:tracePt t="26112" x="6584950" y="2717800"/>
          <p14:tracePt t="26302" x="6591300" y="2717800"/>
          <p14:tracePt t="26342" x="6610350" y="2724150"/>
          <p14:tracePt t="26369" x="0" y="0"/>
        </p14:tracePtLst>
        <p14:tracePtLst>
          <p14:tracePt t="29369" x="6337300" y="1593850"/>
          <p14:tracePt t="29543" x="6318250" y="1612900"/>
          <p14:tracePt t="29556" x="6299200" y="1631950"/>
          <p14:tracePt t="29561" x="6292850" y="1638300"/>
          <p14:tracePt t="29578" x="6254750" y="1651000"/>
          <p14:tracePt t="29579" x="6197600" y="1676400"/>
          <p14:tracePt t="29595" x="6165850" y="1689100"/>
          <p14:tracePt t="29611" x="6146800" y="1695450"/>
          <p14:tracePt t="29628" x="6108700" y="1708150"/>
          <p14:tracePt t="29648" x="6102350" y="1708150"/>
          <p14:tracePt t="29661" x="6064250" y="1727200"/>
          <p14:tracePt t="29678" x="6013450" y="1733550"/>
          <p14:tracePt t="29695" x="5969000" y="1746250"/>
          <p14:tracePt t="29711" x="5918200" y="1752600"/>
          <p14:tracePt t="29728" x="5880100" y="1771650"/>
          <p14:tracePt t="29744" x="5835650" y="1771650"/>
          <p14:tracePt t="29761" x="5778500" y="1771650"/>
          <p14:tracePt t="29783" x="5765800" y="1771650"/>
          <p14:tracePt t="29795" x="5721350" y="1771650"/>
          <p14:tracePt t="29810" x="5670550" y="1771650"/>
          <p14:tracePt t="29834" x="5651500" y="1771650"/>
          <p14:tracePt t="29844" x="5626100" y="1771650"/>
          <p14:tracePt t="29844" x="5594350" y="1771650"/>
          <p14:tracePt t="29863" x="5588000" y="1771650"/>
          <p14:tracePt t="29877" x="5549900" y="1771650"/>
          <p14:tracePt t="29896" x="5537200" y="1771650"/>
          <p14:tracePt t="29916" x="5492750" y="1758950"/>
          <p14:tracePt t="29965" x="5480050" y="1758950"/>
          <p14:tracePt t="29977" x="5435600" y="1720850"/>
          <p14:tracePt t="29997" x="5403850" y="1701800"/>
          <p14:tracePt t="30015" x="5327650" y="1644650"/>
          <p14:tracePt t="30015" x="5321300" y="1631950"/>
          <p14:tracePt t="30047" x="5308600" y="1625600"/>
          <p14:tracePt t="30076" x="5289550" y="1606550"/>
          <p14:tracePt t="30077" x="5289550" y="1587500"/>
          <p14:tracePt t="30096" x="5283200" y="1568450"/>
          <p14:tracePt t="30111" x="5264150" y="1530350"/>
          <p14:tracePt t="30130" x="5264150" y="1492250"/>
          <p14:tracePt t="30143" x="5251450" y="1441450"/>
          <p14:tracePt t="30161" x="5251450" y="1384300"/>
          <p14:tracePt t="30178" x="5251450" y="1339850"/>
          <p14:tracePt t="30194" x="5251450" y="1282700"/>
          <p14:tracePt t="30211" x="5270500" y="1225550"/>
          <p14:tracePt t="30229" x="5314950" y="1136650"/>
          <p14:tracePt t="30263" x="5334000" y="1111250"/>
          <p14:tracePt t="30264" x="5353050" y="1079500"/>
          <p14:tracePt t="30277" x="5372100" y="1054100"/>
          <p14:tracePt t="30311" x="5384800" y="1041400"/>
          <p14:tracePt t="30311" x="5391150" y="1016000"/>
          <p14:tracePt t="30327" x="5410200" y="1003300"/>
          <p14:tracePt t="30343" x="5441950" y="996950"/>
          <p14:tracePt t="30361" x="5467350" y="984250"/>
          <p14:tracePt t="30378" x="5518150" y="965200"/>
          <p14:tracePt t="30395" x="5562600" y="958850"/>
          <p14:tracePt t="30411" x="5638800" y="946150"/>
          <p14:tracePt t="30432" x="5657850" y="946150"/>
          <p14:tracePt t="30444" x="5708650" y="946150"/>
          <p14:tracePt t="30462" x="5772150" y="946150"/>
          <p14:tracePt t="30483" x="5822950" y="946150"/>
          <p14:tracePt t="30495" x="5848350" y="946150"/>
          <p14:tracePt t="30512" x="5880100" y="946150"/>
          <p14:tracePt t="30544" x="5924550" y="946150"/>
          <p14:tracePt t="30560" x="5962650" y="946150"/>
          <p14:tracePt t="30562" x="5981700" y="946150"/>
          <p14:tracePt t="30577" x="6032500" y="946150"/>
          <p14:tracePt t="30596" x="6057900" y="965200"/>
          <p14:tracePt t="30610" x="6089650" y="971550"/>
          <p14:tracePt t="30628" x="6127750" y="984250"/>
          <p14:tracePt t="30670" x="6134100" y="990600"/>
          <p14:tracePt t="30686" x="6165850" y="1003300"/>
          <p14:tracePt t="30694" x="6172200" y="1009650"/>
          <p14:tracePt t="30702" x="6184900" y="1022350"/>
          <p14:tracePt t="30712" x="6223000" y="1047750"/>
          <p14:tracePt t="30730" x="6242050" y="1066800"/>
          <p14:tracePt t="30746" x="6267450" y="1098550"/>
          <p14:tracePt t="30761" x="6280150" y="1123950"/>
          <p14:tracePt t="30779" x="6305550" y="1162050"/>
          <p14:tracePt t="30796" x="6318250" y="1174750"/>
          <p14:tracePt t="30828" x="6337300" y="1193800"/>
          <p14:tracePt t="30829" x="6343650" y="1212850"/>
          <p14:tracePt t="30862" x="6362700" y="1219200"/>
          <p14:tracePt t="30892" x="6375400" y="1238250"/>
          <p14:tracePt t="30926" x="6381750" y="1257300"/>
          <p14:tracePt t="30950" x="6400800" y="1276350"/>
          <p14:tracePt t="30959" x="6400800" y="1289050"/>
          <p14:tracePt t="30982" x="6413500" y="1295400"/>
          <p14:tracePt t="31007" x="6413500" y="1308100"/>
          <p14:tracePt t="31014" x="6413500" y="1314450"/>
          <p14:tracePt t="31030" x="6419850" y="1333500"/>
          <p14:tracePt t="31045" x="6419850" y="1346200"/>
          <p14:tracePt t="31063" x="6419850" y="1352550"/>
          <p14:tracePt t="31077" x="6419850" y="1365250"/>
          <p14:tracePt t="31079" x="6419850" y="1384300"/>
          <p14:tracePt t="31119" x="6419850" y="1390650"/>
          <p14:tracePt t="31131" x="6419850" y="1403350"/>
          <p14:tracePt t="31131" x="6419850" y="1409700"/>
          <p14:tracePt t="31143" x="6419850" y="1428750"/>
          <p14:tracePt t="31159" x="6419850" y="1447800"/>
          <p14:tracePt t="31179" x="6419850" y="1460500"/>
          <p14:tracePt t="31193" x="6413500" y="1498600"/>
          <p14:tracePt t="31211" x="6407150" y="1504950"/>
          <p14:tracePt t="31226" x="6394450" y="1536700"/>
          <p14:tracePt t="31244" x="6388100" y="1555750"/>
          <p14:tracePt t="31567" x="6375400" y="1562100"/>
          <p14:tracePt t="31591" x="6369050" y="1562100"/>
          <p14:tracePt t="31591"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1853736" y="129119"/>
            <a:ext cx="2414151" cy="2295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C:\Research\PUBS\Eleodes\Metablapylis\Californicus\Mitchell Caverns VIII.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936" y="130934"/>
            <a:ext cx="1732994" cy="22936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5227" y="2424603"/>
            <a:ext cx="4127294" cy="246221"/>
          </a:xfrm>
          <a:prstGeom prst="rect">
            <a:avLst/>
          </a:prstGeom>
        </p:spPr>
        <p:txBody>
          <a:bodyPr wrap="square">
            <a:spAutoFit/>
          </a:bodyPr>
          <a:lstStyle/>
          <a:p>
            <a:r>
              <a:rPr lang="en-US" sz="1000" i="1" dirty="0">
                <a:solidFill>
                  <a:schemeClr val="bg1"/>
                </a:solidFill>
                <a:latin typeface="Times New Roman" panose="02020603050405020304" pitchFamily="18" charset="0"/>
                <a:cs typeface="Times New Roman" panose="02020603050405020304" pitchFamily="18" charset="0"/>
              </a:rPr>
              <a:t>Eleodes </a:t>
            </a:r>
            <a:r>
              <a:rPr lang="en-US" sz="1000" dirty="0">
                <a:solidFill>
                  <a:schemeClr val="bg1"/>
                </a:solidFill>
                <a:latin typeface="Times New Roman" panose="02020603050405020304" pitchFamily="18" charset="0"/>
                <a:cs typeface="Times New Roman" panose="02020603050405020304" pitchFamily="18" charset="0"/>
              </a:rPr>
              <a:t>(</a:t>
            </a:r>
            <a:r>
              <a:rPr lang="en-US" sz="1000" i="1" dirty="0" err="1">
                <a:solidFill>
                  <a:schemeClr val="bg1"/>
                </a:solidFill>
                <a:latin typeface="Times New Roman" panose="02020603050405020304" pitchFamily="18" charset="0"/>
                <a:cs typeface="Times New Roman" panose="02020603050405020304" pitchFamily="18" charset="0"/>
              </a:rPr>
              <a:t>Metablapylis</a:t>
            </a:r>
            <a:r>
              <a:rPr lang="en-US" sz="1000" dirty="0">
                <a:solidFill>
                  <a:schemeClr val="bg1"/>
                </a:solidFill>
                <a:latin typeface="Times New Roman" panose="02020603050405020304" pitchFamily="18" charset="0"/>
                <a:cs typeface="Times New Roman" panose="02020603050405020304" pitchFamily="18" charset="0"/>
              </a:rPr>
              <a:t>)</a:t>
            </a:r>
            <a:r>
              <a:rPr lang="en-US" sz="1000" i="1" dirty="0">
                <a:solidFill>
                  <a:schemeClr val="bg1"/>
                </a:solidFill>
                <a:latin typeface="Times New Roman" panose="02020603050405020304" pitchFamily="18" charset="0"/>
                <a:cs typeface="Times New Roman" panose="02020603050405020304" pitchFamily="18" charset="0"/>
              </a:rPr>
              <a:t> </a:t>
            </a:r>
            <a:r>
              <a:rPr lang="en-US" sz="1000" i="1" dirty="0" smtClean="0">
                <a:solidFill>
                  <a:schemeClr val="bg1"/>
                </a:solidFill>
                <a:latin typeface="Times New Roman" panose="02020603050405020304" pitchFamily="18" charset="0"/>
                <a:cs typeface="Times New Roman" panose="02020603050405020304" pitchFamily="18" charset="0"/>
              </a:rPr>
              <a:t>californicus  </a:t>
            </a:r>
            <a:r>
              <a:rPr lang="en-US" sz="1000" dirty="0">
                <a:solidFill>
                  <a:schemeClr val="bg1"/>
                </a:solidFill>
                <a:latin typeface="Times New Roman" panose="02020603050405020304" pitchFamily="18" charset="0"/>
                <a:cs typeface="Times New Roman" panose="02020603050405020304" pitchFamily="18" charset="0"/>
              </a:rPr>
              <a:t>Blaisdell (</a:t>
            </a:r>
            <a:r>
              <a:rPr lang="en-US" sz="1000" dirty="0" err="1">
                <a:solidFill>
                  <a:schemeClr val="bg1"/>
                </a:solidFill>
                <a:latin typeface="Times New Roman" panose="02020603050405020304" pitchFamily="18" charset="0"/>
                <a:cs typeface="Times New Roman" panose="02020603050405020304" pitchFamily="18" charset="0"/>
              </a:rPr>
              <a:t>troglophile</a:t>
            </a:r>
            <a:r>
              <a:rPr lang="en-US" sz="1000" dirty="0" smtClean="0">
                <a:solidFill>
                  <a:schemeClr val="bg1"/>
                </a:solidFill>
                <a:latin typeface="Times New Roman" panose="02020603050405020304" pitchFamily="18" charset="0"/>
                <a:cs typeface="Times New Roman" panose="02020603050405020304" pitchFamily="18" charset="0"/>
              </a:rPr>
              <a:t>) Tenebrionidae</a:t>
            </a:r>
            <a:endParaRPr lang="en-US" sz="1000" dirty="0">
              <a:solidFill>
                <a:schemeClr val="bg1"/>
              </a:solidFill>
              <a:effectLst/>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0350" y="33377"/>
            <a:ext cx="2362200" cy="669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8247" y="5410200"/>
            <a:ext cx="33718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7887" y="130933"/>
            <a:ext cx="2384722" cy="229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7306" y="2743200"/>
            <a:ext cx="271178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4586107"/>
            <a:ext cx="2725421" cy="400110"/>
          </a:xfrm>
          <a:prstGeom prst="rect">
            <a:avLst/>
          </a:prstGeom>
        </p:spPr>
        <p:txBody>
          <a:bodyPr wrap="square">
            <a:spAutoFit/>
          </a:bodyPr>
          <a:lstStyle/>
          <a:p>
            <a:r>
              <a:rPr lang="en-US" sz="1000" i="1" dirty="0" err="1" smtClean="0">
                <a:solidFill>
                  <a:schemeClr val="bg1"/>
                </a:solidFill>
                <a:latin typeface="Times New Roman" panose="02020603050405020304" pitchFamily="18" charset="0"/>
                <a:cs typeface="Times New Roman" panose="02020603050405020304" pitchFamily="18" charset="0"/>
              </a:rPr>
              <a:t>Schizillus</a:t>
            </a:r>
            <a:r>
              <a:rPr lang="en-US" sz="1000" i="1" dirty="0" smtClean="0">
                <a:solidFill>
                  <a:schemeClr val="bg1"/>
                </a:solidFill>
                <a:latin typeface="Times New Roman" panose="02020603050405020304" pitchFamily="18" charset="0"/>
                <a:cs typeface="Times New Roman" panose="02020603050405020304" pitchFamily="18" charset="0"/>
              </a:rPr>
              <a:t> </a:t>
            </a:r>
            <a:r>
              <a:rPr lang="en-US" sz="1000" i="1" dirty="0" err="1" smtClean="0">
                <a:solidFill>
                  <a:schemeClr val="bg1"/>
                </a:solidFill>
                <a:latin typeface="Times New Roman" panose="02020603050405020304" pitchFamily="18" charset="0"/>
                <a:cs typeface="Times New Roman" panose="02020603050405020304" pitchFamily="18" charset="0"/>
              </a:rPr>
              <a:t>nununmacheri</a:t>
            </a:r>
            <a:r>
              <a:rPr lang="en-US" sz="1000" i="1" dirty="0" smtClean="0">
                <a:solidFill>
                  <a:schemeClr val="bg1"/>
                </a:solidFill>
                <a:latin typeface="Times New Roman" panose="02020603050405020304" pitchFamily="18" charset="0"/>
                <a:cs typeface="Times New Roman" panose="02020603050405020304" pitchFamily="18" charset="0"/>
              </a:rPr>
              <a:t> </a:t>
            </a:r>
            <a:r>
              <a:rPr lang="en-US" sz="1000" dirty="0">
                <a:solidFill>
                  <a:schemeClr val="bg1"/>
                </a:solidFill>
                <a:latin typeface="Times New Roman" panose="02020603050405020304" pitchFamily="18" charset="0"/>
                <a:cs typeface="Times New Roman" panose="02020603050405020304" pitchFamily="18" charset="0"/>
              </a:rPr>
              <a:t> </a:t>
            </a:r>
            <a:r>
              <a:rPr lang="en-US" sz="1000" dirty="0" smtClean="0">
                <a:solidFill>
                  <a:schemeClr val="bg1"/>
                </a:solidFill>
                <a:latin typeface="Times New Roman" panose="02020603050405020304" pitchFamily="18" charset="0"/>
                <a:cs typeface="Times New Roman" panose="02020603050405020304" pitchFamily="18" charset="0"/>
              </a:rPr>
              <a:t>Horn (</a:t>
            </a:r>
            <a:r>
              <a:rPr lang="en-US" sz="1000" dirty="0" err="1" smtClean="0">
                <a:solidFill>
                  <a:schemeClr val="bg1"/>
                </a:solidFill>
                <a:latin typeface="Times New Roman" panose="02020603050405020304" pitchFamily="18" charset="0"/>
                <a:cs typeface="Times New Roman" panose="02020603050405020304" pitchFamily="18" charset="0"/>
              </a:rPr>
              <a:t>troglophile</a:t>
            </a:r>
            <a:r>
              <a:rPr lang="en-US" sz="1000" dirty="0" smtClean="0">
                <a:solidFill>
                  <a:schemeClr val="bg1"/>
                </a:solidFill>
                <a:latin typeface="Times New Roman" panose="02020603050405020304" pitchFamily="18" charset="0"/>
                <a:cs typeface="Times New Roman" panose="02020603050405020304" pitchFamily="18" charset="0"/>
              </a:rPr>
              <a:t>) Tenebrionidae</a:t>
            </a:r>
            <a:endParaRPr lang="en-US" sz="1000" dirty="0">
              <a:solidFill>
                <a:schemeClr val="bg1"/>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4262521" y="2424603"/>
            <a:ext cx="2347829" cy="246221"/>
          </a:xfrm>
          <a:prstGeom prst="rect">
            <a:avLst/>
          </a:prstGeom>
        </p:spPr>
        <p:txBody>
          <a:bodyPr wrap="square">
            <a:spAutoFit/>
          </a:bodyPr>
          <a:lstStyle/>
          <a:p>
            <a:r>
              <a:rPr lang="en-US" sz="1000" i="1" dirty="0" err="1" smtClean="0">
                <a:solidFill>
                  <a:schemeClr val="bg1"/>
                </a:solidFill>
                <a:latin typeface="Times New Roman" panose="02020603050405020304" pitchFamily="18" charset="0"/>
                <a:cs typeface="Times New Roman" panose="02020603050405020304" pitchFamily="18" charset="0"/>
              </a:rPr>
              <a:t>Rhadine</a:t>
            </a:r>
            <a:r>
              <a:rPr lang="en-US" sz="1000" i="1" dirty="0" smtClean="0">
                <a:solidFill>
                  <a:schemeClr val="bg1"/>
                </a:solidFill>
                <a:latin typeface="Times New Roman" panose="02020603050405020304" pitchFamily="18" charset="0"/>
                <a:cs typeface="Times New Roman" panose="02020603050405020304" pitchFamily="18" charset="0"/>
              </a:rPr>
              <a:t> sp. </a:t>
            </a:r>
            <a:r>
              <a:rPr lang="en-US" sz="1000" dirty="0" smtClean="0">
                <a:solidFill>
                  <a:schemeClr val="bg1"/>
                </a:solidFill>
                <a:latin typeface="Times New Roman" panose="02020603050405020304" pitchFamily="18" charset="0"/>
                <a:cs typeface="Times New Roman" panose="02020603050405020304" pitchFamily="18" charset="0"/>
              </a:rPr>
              <a:t>(</a:t>
            </a:r>
            <a:r>
              <a:rPr lang="en-US" sz="1000" dirty="0" err="1" smtClean="0">
                <a:solidFill>
                  <a:schemeClr val="bg1"/>
                </a:solidFill>
                <a:latin typeface="Times New Roman" panose="02020603050405020304" pitchFamily="18" charset="0"/>
                <a:cs typeface="Times New Roman" panose="02020603050405020304" pitchFamily="18" charset="0"/>
              </a:rPr>
              <a:t>troglophile</a:t>
            </a:r>
            <a:r>
              <a:rPr lang="en-US" sz="1000" dirty="0" smtClean="0">
                <a:solidFill>
                  <a:schemeClr val="bg1"/>
                </a:solidFill>
                <a:latin typeface="Times New Roman" panose="02020603050405020304" pitchFamily="18" charset="0"/>
                <a:cs typeface="Times New Roman" panose="02020603050405020304" pitchFamily="18" charset="0"/>
              </a:rPr>
              <a:t>) </a:t>
            </a:r>
            <a:r>
              <a:rPr lang="en-US" sz="1000" dirty="0" err="1" smtClean="0">
                <a:solidFill>
                  <a:schemeClr val="bg1"/>
                </a:solidFill>
                <a:latin typeface="Times New Roman" panose="02020603050405020304" pitchFamily="18" charset="0"/>
                <a:cs typeface="Times New Roman" panose="02020603050405020304" pitchFamily="18" charset="0"/>
              </a:rPr>
              <a:t>Carabidae</a:t>
            </a:r>
            <a:endParaRPr lang="en-US" sz="1000" dirty="0">
              <a:solidFill>
                <a:schemeClr val="bg1"/>
              </a:solidFill>
              <a:effectLst/>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4239893" y="2339899"/>
            <a:ext cx="1827966" cy="268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791165" y="4603279"/>
            <a:ext cx="2725421" cy="400110"/>
          </a:xfrm>
          <a:prstGeom prst="rect">
            <a:avLst/>
          </a:prstGeom>
        </p:spPr>
        <p:txBody>
          <a:bodyPr wrap="square">
            <a:spAutoFit/>
          </a:bodyPr>
          <a:lstStyle/>
          <a:p>
            <a:r>
              <a:rPr lang="en-US" sz="1000" i="1" dirty="0" err="1" smtClean="0">
                <a:solidFill>
                  <a:schemeClr val="bg1"/>
                </a:solidFill>
                <a:latin typeface="Times New Roman" panose="02020603050405020304" pitchFamily="18" charset="0"/>
                <a:cs typeface="Times New Roman" panose="02020603050405020304" pitchFamily="18" charset="0"/>
              </a:rPr>
              <a:t>Metopthalmus</a:t>
            </a:r>
            <a:r>
              <a:rPr lang="en-US" sz="1000" i="1" dirty="0" smtClean="0">
                <a:solidFill>
                  <a:schemeClr val="bg1"/>
                </a:solidFill>
                <a:latin typeface="Times New Roman" panose="02020603050405020304" pitchFamily="18" charset="0"/>
                <a:cs typeface="Times New Roman" panose="02020603050405020304" pitchFamily="18" charset="0"/>
              </a:rPr>
              <a:t> </a:t>
            </a:r>
            <a:r>
              <a:rPr lang="en-US" sz="1000" i="1" dirty="0" err="1" smtClean="0">
                <a:solidFill>
                  <a:schemeClr val="bg1"/>
                </a:solidFill>
                <a:latin typeface="Times New Roman" panose="02020603050405020304" pitchFamily="18" charset="0"/>
                <a:cs typeface="Times New Roman" panose="02020603050405020304" pitchFamily="18" charset="0"/>
              </a:rPr>
              <a:t>rudis</a:t>
            </a:r>
            <a:r>
              <a:rPr lang="en-US" sz="1000" i="1" dirty="0" smtClean="0">
                <a:solidFill>
                  <a:schemeClr val="bg1"/>
                </a:solidFill>
                <a:latin typeface="Times New Roman" panose="02020603050405020304" pitchFamily="18" charset="0"/>
                <a:cs typeface="Times New Roman" panose="02020603050405020304" pitchFamily="18" charset="0"/>
              </a:rPr>
              <a:t>  </a:t>
            </a:r>
            <a:r>
              <a:rPr lang="en-US" sz="1000" dirty="0" smtClean="0">
                <a:solidFill>
                  <a:schemeClr val="bg1"/>
                </a:solidFill>
                <a:latin typeface="Times New Roman" panose="02020603050405020304" pitchFamily="18" charset="0"/>
                <a:cs typeface="Times New Roman" panose="02020603050405020304" pitchFamily="18" charset="0"/>
              </a:rPr>
              <a:t>Fall (</a:t>
            </a:r>
            <a:r>
              <a:rPr lang="en-US" sz="1000" dirty="0" err="1" smtClean="0">
                <a:solidFill>
                  <a:schemeClr val="bg1"/>
                </a:solidFill>
                <a:latin typeface="Times New Roman" panose="02020603050405020304" pitchFamily="18" charset="0"/>
                <a:cs typeface="Times New Roman" panose="02020603050405020304" pitchFamily="18" charset="0"/>
              </a:rPr>
              <a:t>troglophile</a:t>
            </a:r>
            <a:r>
              <a:rPr lang="en-US" sz="1000" dirty="0" smtClean="0">
                <a:solidFill>
                  <a:schemeClr val="bg1"/>
                </a:solidFill>
                <a:latin typeface="Times New Roman" panose="02020603050405020304" pitchFamily="18" charset="0"/>
                <a:cs typeface="Times New Roman" panose="02020603050405020304" pitchFamily="18" charset="0"/>
              </a:rPr>
              <a:t>) </a:t>
            </a:r>
            <a:r>
              <a:rPr lang="en-US" sz="1000" dirty="0" err="1" smtClean="0">
                <a:solidFill>
                  <a:schemeClr val="bg1"/>
                </a:solidFill>
                <a:latin typeface="Times New Roman" panose="02020603050405020304" pitchFamily="18" charset="0"/>
                <a:cs typeface="Times New Roman" panose="02020603050405020304" pitchFamily="18" charset="0"/>
              </a:rPr>
              <a:t>Lathridiidae</a:t>
            </a:r>
            <a:endParaRPr lang="en-US" sz="1000" dirty="0">
              <a:solidFill>
                <a:schemeClr val="bg1"/>
              </a:solidFill>
              <a:effectLst/>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44844617"/>
      </p:ext>
    </p:extLst>
  </p:cSld>
  <p:clrMapOvr>
    <a:masterClrMapping/>
  </p:clrMapOvr>
  <mc:AlternateContent xmlns:mc="http://schemas.openxmlformats.org/markup-compatibility/2006" xmlns:p14="http://schemas.microsoft.com/office/powerpoint/2010/main">
    <mc:Choice Requires="p14">
      <p:transition spd="slow" p14:dur="2000" advTm="43242"/>
    </mc:Choice>
    <mc:Fallback xmlns="">
      <p:transition spd="slow" advTm="43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1076326" y="857248"/>
            <a:ext cx="6858001" cy="5143501"/>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57286859"/>
      </p:ext>
    </p:extLst>
  </p:cSld>
  <p:clrMapOvr>
    <a:masterClrMapping/>
  </p:clrMapOvr>
  <mc:AlternateContent xmlns:mc="http://schemas.openxmlformats.org/markup-compatibility/2006" xmlns:p14="http://schemas.microsoft.com/office/powerpoint/2010/main">
    <mc:Choice Requires="p14">
      <p:transition spd="slow" p14:dur="2000" advTm="16979"/>
    </mc:Choice>
    <mc:Fallback xmlns="">
      <p:transition spd="slow" advTm="1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20567"/>
            <a:ext cx="9141702" cy="601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29" y="5521139"/>
            <a:ext cx="1962150" cy="131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2025" y="6544476"/>
            <a:ext cx="2419350" cy="276999"/>
          </a:xfrm>
          <a:prstGeom prst="rect">
            <a:avLst/>
          </a:prstGeom>
        </p:spPr>
        <p:txBody>
          <a:bodyPr wrap="square">
            <a:spAutoFit/>
          </a:bodyPr>
          <a:lstStyle/>
          <a:p>
            <a:r>
              <a:rPr lang="en-US" sz="1200" b="1" dirty="0">
                <a:latin typeface="Times New Roman" panose="02020603050405020304" pitchFamily="18" charset="0"/>
                <a:cs typeface="Times New Roman" panose="02020603050405020304" pitchFamily="18" charset="0"/>
              </a:rPr>
              <a:t>Amblycheila schwarzi (W. </a:t>
            </a:r>
            <a:r>
              <a:rPr lang="en-US" sz="1200" b="1" dirty="0" smtClean="0">
                <a:latin typeface="Times New Roman" panose="02020603050405020304" pitchFamily="18" charset="0"/>
                <a:cs typeface="Times New Roman" panose="02020603050405020304" pitchFamily="18" charset="0"/>
              </a:rPr>
              <a:t>Horn</a:t>
            </a:r>
            <a:r>
              <a:rPr lang="en-US" sz="1200" b="1" dirty="0">
                <a:latin typeface="Times New Roman" panose="02020603050405020304" pitchFamily="18" charset="0"/>
                <a:cs typeface="Times New Roman" panose="02020603050405020304" pitchFamily="18" charset="0"/>
              </a:rPr>
              <a:t>)</a:t>
            </a:r>
          </a:p>
        </p:txBody>
      </p:sp>
      <p:sp>
        <p:nvSpPr>
          <p:cNvPr id="8" name="Rectangle 7"/>
          <p:cNvSpPr/>
          <p:nvPr/>
        </p:nvSpPr>
        <p:spPr>
          <a:xfrm>
            <a:off x="381000" y="228600"/>
            <a:ext cx="5099345" cy="400110"/>
          </a:xfrm>
          <a:prstGeom prst="rect">
            <a:avLst/>
          </a:prstGeom>
          <a:noFill/>
          <a:ln w="28575">
            <a:noFill/>
          </a:ln>
        </p:spPr>
        <p:txBody>
          <a:bodyPr wrap="none">
            <a:spAutoFit/>
          </a:bodyPr>
          <a:lstStyle/>
          <a:p>
            <a:r>
              <a:rPr lang="en-US" b="1" i="1" dirty="0" smtClean="0">
                <a:solidFill>
                  <a:schemeClr val="bg1"/>
                </a:solidFill>
              </a:rPr>
              <a:t>2. Poleta </a:t>
            </a:r>
            <a:r>
              <a:rPr lang="en-US" sz="2000" b="1" i="1" dirty="0" smtClean="0">
                <a:solidFill>
                  <a:schemeClr val="bg1"/>
                </a:solidFill>
              </a:rPr>
              <a:t>Cave</a:t>
            </a:r>
            <a:r>
              <a:rPr lang="en-US" b="1" i="1" dirty="0" smtClean="0">
                <a:solidFill>
                  <a:schemeClr val="bg1"/>
                </a:solidFill>
              </a:rPr>
              <a:t>, Inyo-White Mountains, Inyo County</a:t>
            </a:r>
            <a:endParaRPr lang="en-US" b="1"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75744271"/>
      </p:ext>
    </p:extLst>
  </p:cSld>
  <p:clrMapOvr>
    <a:masterClrMapping/>
  </p:clrMapOvr>
  <mc:AlternateContent xmlns:mc="http://schemas.openxmlformats.org/markup-compatibility/2006" xmlns:p14="http://schemas.microsoft.com/office/powerpoint/2010/main">
    <mc:Choice Requires="p14">
      <p:transition spd="slow" p14:dur="2000" advTm="32255"/>
    </mc:Choice>
    <mc:Fallback xmlns="">
      <p:transition spd="slow" advTm="3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 y="533400"/>
            <a:ext cx="9137701" cy="584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06" y="5215704"/>
            <a:ext cx="1477603" cy="115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9406" y="6370040"/>
            <a:ext cx="2249473" cy="461665"/>
          </a:xfrm>
          <a:prstGeom prst="rect">
            <a:avLst/>
          </a:prstGeom>
        </p:spPr>
        <p:txBody>
          <a:bodyPr wrap="square">
            <a:spAutoFit/>
          </a:bodyPr>
          <a:lstStyle/>
          <a:p>
            <a:r>
              <a:rPr lang="en-US" sz="1200" i="1" dirty="0" err="1">
                <a:solidFill>
                  <a:schemeClr val="bg1"/>
                </a:solidFill>
              </a:rPr>
              <a:t>Ptomaphagus</a:t>
            </a:r>
            <a:r>
              <a:rPr lang="en-US" sz="1200" i="1" dirty="0">
                <a:solidFill>
                  <a:schemeClr val="bg1"/>
                </a:solidFill>
              </a:rPr>
              <a:t> </a:t>
            </a:r>
            <a:r>
              <a:rPr lang="en-US" sz="1200" dirty="0">
                <a:solidFill>
                  <a:schemeClr val="bg1"/>
                </a:solidFill>
              </a:rPr>
              <a:t>(</a:t>
            </a:r>
            <a:r>
              <a:rPr lang="en-US" sz="1200" i="1" dirty="0" err="1">
                <a:solidFill>
                  <a:schemeClr val="bg1"/>
                </a:solidFill>
              </a:rPr>
              <a:t>Adelops</a:t>
            </a:r>
            <a:r>
              <a:rPr lang="en-US" sz="1200" dirty="0">
                <a:solidFill>
                  <a:schemeClr val="bg1"/>
                </a:solidFill>
              </a:rPr>
              <a:t>) </a:t>
            </a:r>
            <a:r>
              <a:rPr lang="en-US" sz="1200" i="1" dirty="0" err="1">
                <a:solidFill>
                  <a:schemeClr val="bg1"/>
                </a:solidFill>
              </a:rPr>
              <a:t>inyoensis</a:t>
            </a:r>
            <a:r>
              <a:rPr lang="en-US" sz="1200" i="1" dirty="0">
                <a:solidFill>
                  <a:schemeClr val="bg1"/>
                </a:solidFill>
              </a:rPr>
              <a:t> </a:t>
            </a:r>
            <a:r>
              <a:rPr lang="en-US" sz="1200" dirty="0">
                <a:solidFill>
                  <a:schemeClr val="bg1"/>
                </a:solidFill>
              </a:rPr>
              <a:t>Peck and </a:t>
            </a:r>
            <a:r>
              <a:rPr lang="en-US" sz="1200" dirty="0" err="1">
                <a:solidFill>
                  <a:schemeClr val="bg1"/>
                </a:solidFill>
              </a:rPr>
              <a:t>Gnaspini</a:t>
            </a:r>
            <a:r>
              <a:rPr lang="en-US" sz="1200" dirty="0">
                <a:solidFill>
                  <a:schemeClr val="bg1"/>
                </a:solidFill>
              </a:rPr>
              <a:t> (troglobite)</a:t>
            </a:r>
            <a:endParaRPr lang="en-US" sz="1200" dirty="0">
              <a:solidFill>
                <a:schemeClr val="bg1"/>
              </a:solidFill>
              <a:effectLst/>
            </a:endParaRPr>
          </a:p>
        </p:txBody>
      </p:sp>
      <p:pic>
        <p:nvPicPr>
          <p:cNvPr id="5" name="Picture 2"/>
          <p:cNvPicPr>
            <a:picLocks noGrp="1" noChangeAspect="1" noChangeArrowheads="1"/>
          </p:cNvPicPr>
          <p:nvPr>
            <p:ph/>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6684956" y="3921728"/>
            <a:ext cx="2895600" cy="200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5927" y="6386139"/>
            <a:ext cx="2667000" cy="461665"/>
          </a:xfrm>
          <a:prstGeom prst="rect">
            <a:avLst/>
          </a:prstGeom>
        </p:spPr>
        <p:txBody>
          <a:bodyPr wrap="square">
            <a:spAutoFit/>
          </a:bodyPr>
          <a:lstStyle/>
          <a:p>
            <a:r>
              <a:rPr lang="en-US" sz="1200" i="1" dirty="0">
                <a:solidFill>
                  <a:schemeClr val="bg1"/>
                </a:solidFill>
              </a:rPr>
              <a:t>Eleodes (</a:t>
            </a:r>
            <a:r>
              <a:rPr lang="en-US" sz="1200" i="1" dirty="0" err="1">
                <a:solidFill>
                  <a:schemeClr val="bg1"/>
                </a:solidFill>
              </a:rPr>
              <a:t>Caverneleodes</a:t>
            </a:r>
            <a:r>
              <a:rPr lang="en-US" sz="1200" i="1" dirty="0">
                <a:solidFill>
                  <a:schemeClr val="bg1"/>
                </a:solidFill>
              </a:rPr>
              <a:t>) microps </a:t>
            </a:r>
            <a:r>
              <a:rPr lang="en-US" sz="1200" dirty="0">
                <a:solidFill>
                  <a:schemeClr val="bg1"/>
                </a:solidFill>
              </a:rPr>
              <a:t>Aalbu, </a:t>
            </a:r>
            <a:r>
              <a:rPr lang="en-US" sz="1200" dirty="0" smtClean="0">
                <a:solidFill>
                  <a:schemeClr val="bg1"/>
                </a:solidFill>
              </a:rPr>
              <a:t/>
            </a:r>
            <a:br>
              <a:rPr lang="en-US" sz="1200" dirty="0" smtClean="0">
                <a:solidFill>
                  <a:schemeClr val="bg1"/>
                </a:solidFill>
              </a:rPr>
            </a:br>
            <a:r>
              <a:rPr lang="en-US" sz="1200" dirty="0" smtClean="0">
                <a:solidFill>
                  <a:schemeClr val="bg1"/>
                </a:solidFill>
              </a:rPr>
              <a:t>Smith</a:t>
            </a:r>
            <a:r>
              <a:rPr lang="en-US" sz="1200" dirty="0">
                <a:solidFill>
                  <a:schemeClr val="bg1"/>
                </a:solidFill>
              </a:rPr>
              <a:t>, and Triplehorn (troglobite)</a:t>
            </a:r>
            <a:endParaRPr lang="en-US" sz="1200" dirty="0">
              <a:solidFill>
                <a:schemeClr val="bg1"/>
              </a:solidFill>
              <a:effectLst/>
            </a:endParaRPr>
          </a:p>
        </p:txBody>
      </p:sp>
      <p:sp>
        <p:nvSpPr>
          <p:cNvPr id="8" name="TextBox 7"/>
          <p:cNvSpPr txBox="1"/>
          <p:nvPr/>
        </p:nvSpPr>
        <p:spPr>
          <a:xfrm>
            <a:off x="3048000" y="28840"/>
            <a:ext cx="2462662" cy="369332"/>
          </a:xfrm>
          <a:prstGeom prst="rect">
            <a:avLst/>
          </a:prstGeom>
          <a:noFill/>
        </p:spPr>
        <p:txBody>
          <a:bodyPr wrap="none" rtlCol="0">
            <a:spAutoFit/>
          </a:bodyPr>
          <a:lstStyle/>
          <a:p>
            <a:r>
              <a:rPr lang="en-US" dirty="0" smtClean="0">
                <a:solidFill>
                  <a:schemeClr val="bg1"/>
                </a:solidFill>
              </a:rPr>
              <a:t>Poleta Cave new species</a:t>
            </a:r>
            <a:endParaRPr lang="en-US"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51849512"/>
      </p:ext>
    </p:extLst>
  </p:cSld>
  <p:clrMapOvr>
    <a:masterClrMapping/>
  </p:clrMapOvr>
  <mc:AlternateContent xmlns:mc="http://schemas.openxmlformats.org/markup-compatibility/2006" xmlns:p14="http://schemas.microsoft.com/office/powerpoint/2010/main">
    <mc:Choice Requires="p14">
      <p:transition spd="slow" p14:dur="2000" advTm="68684"/>
    </mc:Choice>
    <mc:Fallback xmlns="">
      <p:transition spd="slow" advTm="6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6867" x="8794750" y="5492750"/>
          <p14:tracePt t="6952" x="8788400" y="5492750"/>
          <p14:tracePt t="6960" x="8756650" y="5518150"/>
          <p14:tracePt t="6983" x="8680450" y="5594350"/>
          <p14:tracePt t="7049" x="8661400" y="5600700"/>
          <p14:tracePt t="7050" x="8616950" y="5619750"/>
          <p14:tracePt t="7067" x="8559800" y="5619750"/>
          <p14:tracePt t="7082" x="8509000" y="5632450"/>
          <p14:tracePt t="7100" x="8464550" y="5632450"/>
          <p14:tracePt t="7115" x="8413750" y="5638800"/>
          <p14:tracePt t="7134" x="8369300" y="5657850"/>
          <p14:tracePt t="7149" x="8337550" y="5657850"/>
          <p14:tracePt t="7149" x="8312150" y="5657850"/>
          <p14:tracePt t="7169" x="8293100" y="5657850"/>
          <p14:tracePt t="7182" x="8255000" y="5670550"/>
          <p14:tracePt t="7204" x="8223250" y="5676900"/>
          <p14:tracePt t="7217" x="8197850" y="5689600"/>
          <p14:tracePt t="7235" x="8166100" y="5689600"/>
          <p14:tracePt t="7250" x="8108950" y="5689600"/>
          <p14:tracePt t="7268" x="8064500" y="5689600"/>
          <p14:tracePt t="7283" x="8032750" y="5689600"/>
          <p14:tracePt t="7303" x="8013700" y="5689600"/>
          <p14:tracePt t="7316" x="7988300" y="5689600"/>
          <p14:tracePt t="7334" x="7969250" y="5689600"/>
          <p14:tracePt t="7349" x="7950200" y="5689600"/>
          <p14:tracePt t="7349" x="7937500" y="5689600"/>
          <p14:tracePt t="7369" x="7931150" y="5683250"/>
          <p14:tracePt t="7382" x="7918450" y="5683250"/>
          <p14:tracePt t="7402" x="7880350" y="5670550"/>
          <p14:tracePt t="7416" x="7861300" y="5651500"/>
          <p14:tracePt t="7433" x="7842250" y="5645150"/>
          <p14:tracePt t="7449" x="7816850" y="5632450"/>
          <p14:tracePt t="7467" x="7785100" y="5626100"/>
          <p14:tracePt t="7483" x="7778750" y="5613400"/>
          <p14:tracePt t="7502" x="7766050" y="5607050"/>
          <p14:tracePt t="7516" x="7759700" y="5594350"/>
          <p14:tracePt t="7600" x="7747000" y="5588000"/>
          <p14:tracePt t="7616" x="7727950" y="5575300"/>
          <p14:tracePt t="7620" x="7721600" y="5568950"/>
          <p14:tracePt t="7633" x="7689850" y="5556250"/>
          <p14:tracePt t="7649" x="7670800" y="5549900"/>
          <p14:tracePt t="7667" x="7645400" y="5537200"/>
          <p14:tracePt t="7683" x="7632700" y="5530850"/>
          <p14:tracePt t="7700" x="7626350" y="5518150"/>
          <p14:tracePt t="7744" x="7613650" y="5511800"/>
          <p14:tracePt t="7776" x="7607300" y="5511800"/>
          <p14:tracePt t="7784" x="7594600" y="5499100"/>
          <p14:tracePt t="7808" x="7588250" y="5492750"/>
          <p14:tracePt t="7816" x="7575550" y="5492750"/>
          <p14:tracePt t="7822" x="7556500" y="5473700"/>
          <p14:tracePt t="7833" x="7550150" y="5461000"/>
          <p14:tracePt t="7872" x="7537450" y="5454650"/>
          <p14:tracePt t="7910" x="7531100" y="5441950"/>
          <p14:tracePt t="8364" x="0" y="0"/>
        </p14:tracePtLst>
        <p14:tracePtLst>
          <p14:tracePt t="33086" x="44450" y="5746750"/>
          <p14:tracePt t="33153" x="50800" y="5740400"/>
          <p14:tracePt t="33160" x="50800" y="5746750"/>
          <p14:tracePt t="33163" x="57150" y="5772150"/>
          <p14:tracePt t="33178" x="69850" y="5784850"/>
          <p14:tracePt t="33194" x="76200" y="5803900"/>
          <p14:tracePt t="33212" x="88900" y="5822950"/>
          <p14:tracePt t="33228" x="88900" y="5842000"/>
          <p14:tracePt t="33244" x="95250" y="5861050"/>
          <p14:tracePt t="33261" x="95250" y="5899150"/>
          <p14:tracePt t="33278" x="114300" y="5937250"/>
          <p14:tracePt t="33311" x="127000" y="5956300"/>
          <p14:tracePt t="33313" x="127000" y="5962650"/>
          <p14:tracePt t="33328" x="127000" y="5994400"/>
          <p14:tracePt t="33361" x="127000" y="6013450"/>
          <p14:tracePt t="33363" x="133350" y="6032500"/>
          <p14:tracePt t="33383" x="146050" y="6051550"/>
          <p14:tracePt t="33395" x="146050" y="6057900"/>
          <p14:tracePt t="33411" x="146050" y="6076950"/>
          <p14:tracePt t="33427" x="165100" y="6096000"/>
          <p14:tracePt t="33445" x="171450" y="6115050"/>
          <p14:tracePt t="33461" x="171450" y="6134100"/>
          <p14:tracePt t="33478" x="184150" y="6165850"/>
          <p14:tracePt t="33494" x="190500" y="6191250"/>
          <p14:tracePt t="33512" x="190500" y="6203950"/>
          <p14:tracePt t="33527" x="209550" y="6223000"/>
          <p14:tracePt t="33527" x="222250" y="6242050"/>
          <p14:tracePt t="33577" x="222250" y="6248400"/>
          <p14:tracePt t="33585" x="228600" y="6261100"/>
          <p14:tracePt t="33587" x="228600" y="6267450"/>
          <p14:tracePt t="33597" x="228600" y="6280150"/>
          <p14:tracePt t="33611" x="241300" y="6286500"/>
          <p14:tracePt t="33627" x="247650" y="6299200"/>
          <p14:tracePt t="33644" x="260350" y="6318250"/>
          <p14:tracePt t="33660" x="266700" y="6324600"/>
          <p14:tracePt t="33697" x="279400" y="6337300"/>
          <p14:tracePt t="33921" x="285750" y="6343650"/>
          <p14:tracePt t="34009" x="298450" y="6343650"/>
          <p14:tracePt t="34017" x="304800" y="6343650"/>
          <p14:tracePt t="34032" x="323850" y="6343650"/>
          <p14:tracePt t="34035" x="342900" y="6343650"/>
          <p14:tracePt t="34046" x="355600" y="6343650"/>
          <p14:tracePt t="34063" x="374650" y="6343650"/>
          <p14:tracePt t="34096" x="393700" y="6343650"/>
          <p14:tracePt t="34112" x="400050" y="6343650"/>
          <p14:tracePt t="34114" x="419100" y="6330950"/>
          <p14:tracePt t="34128" x="438150" y="6330950"/>
          <p14:tracePt t="34145" x="450850" y="6330950"/>
          <p14:tracePt t="34161" x="488950" y="6330950"/>
          <p14:tracePt t="34182" x="514350" y="6330950"/>
          <p14:tracePt t="34194" x="546100" y="6330950"/>
          <p14:tracePt t="34212" x="565150" y="6330950"/>
          <p14:tracePt t="34228" x="603250" y="6330950"/>
          <p14:tracePt t="34251" x="609600" y="6330950"/>
          <p14:tracePt t="34261" x="647700" y="6330950"/>
          <p14:tracePt t="34296" x="660400" y="6330950"/>
          <p14:tracePt t="34441" x="666750" y="6318250"/>
          <p14:tracePt t="34465" x="679450" y="6318250"/>
          <p14:tracePt t="34481" x="698500" y="6318250"/>
          <p14:tracePt t="34489" x="781050" y="6318250"/>
          <p14:tracePt t="34501" x="800100" y="6318250"/>
          <p14:tracePt t="34511" x="857250" y="6318250"/>
          <p14:tracePt t="34528" x="914400" y="6318250"/>
          <p14:tracePt t="34548" x="933450" y="6318250"/>
          <p14:tracePt t="34564" x="946150" y="6318250"/>
          <p14:tracePt t="34578" x="971550" y="6318250"/>
          <p14:tracePt t="34596" x="1022350" y="6318250"/>
          <p14:tracePt t="34613" x="1066800" y="6311900"/>
          <p14:tracePt t="34630" x="1123950" y="6311900"/>
          <p14:tracePt t="34644" x="1181100" y="6311900"/>
          <p14:tracePt t="34644" x="1219200" y="6311900"/>
          <p14:tracePt t="34666" x="1250950" y="6311900"/>
          <p14:tracePt t="34678" x="1308100" y="6311900"/>
          <p14:tracePt t="34696" x="1352550" y="6311900"/>
          <p14:tracePt t="34711" x="1390650" y="6311900"/>
          <p14:tracePt t="34745" x="1403350" y="6311900"/>
          <p14:tracePt t="34833" x="1409700" y="6299200"/>
          <p14:tracePt t="34873" x="1422400" y="6299200"/>
          <p14:tracePt t="34881" x="1447800" y="6292850"/>
          <p14:tracePt t="34893" x="1460500" y="6280150"/>
          <p14:tracePt t="34895" x="1485900" y="6273800"/>
          <p14:tracePt t="34910" x="1504950" y="6261100"/>
          <p14:tracePt t="34928" x="1555750" y="6235700"/>
          <p14:tracePt t="34944" x="1574800" y="6223000"/>
          <p14:tracePt t="34962" x="1593850" y="6216650"/>
          <p14:tracePt t="35009" x="1600200" y="6203950"/>
          <p14:tracePt t="35049" x="1600200" y="6197600"/>
          <p14:tracePt t="35073" x="1600200" y="6184900"/>
          <p14:tracePt t="35096" x="1600200" y="6178550"/>
          <p14:tracePt t="35113" x="1600200" y="6165850"/>
          <p14:tracePt t="35121" x="1600200" y="6146800"/>
          <p14:tracePt t="35137" x="1600200" y="6140450"/>
          <p14:tracePt t="35162" x="1600200" y="6127750"/>
          <p14:tracePt t="35194" x="1600200" y="6121400"/>
          <p14:tracePt t="35242" x="1593850" y="6089650"/>
          <p14:tracePt t="35305" x="1593850" y="6083300"/>
          <p14:tracePt t="35313" x="1587500" y="6070600"/>
          <p14:tracePt t="35433" x="1587500" y="6051550"/>
          <p14:tracePt t="35451" x="1574800" y="6045200"/>
          <p14:tracePt t="35481" x="1574800" y="6032500"/>
          <p14:tracePt t="35484" x="1574800" y="6007100"/>
          <p14:tracePt t="35514" x="1574800" y="5994400"/>
          <p14:tracePt t="35516" x="1574800" y="5975350"/>
          <p14:tracePt t="35536" x="1574800" y="5956300"/>
          <p14:tracePt t="35564" x="1568450" y="5937250"/>
          <p14:tracePt t="35569" x="1568450" y="5930900"/>
          <p14:tracePt t="35577" x="1568450" y="5911850"/>
          <p14:tracePt t="35593" x="1568450" y="5899150"/>
          <p14:tracePt t="35594" x="1568450" y="5880100"/>
          <p14:tracePt t="35610" x="1568450" y="5854700"/>
          <p14:tracePt t="35643" x="1568450" y="5835650"/>
          <p14:tracePt t="35644" x="1568450" y="5803900"/>
          <p14:tracePt t="35661" x="1568450" y="5797550"/>
          <p14:tracePt t="35676" x="1568450" y="5784850"/>
          <p14:tracePt t="35693" x="1568450" y="5765800"/>
          <p14:tracePt t="35710" x="1568450" y="5746750"/>
          <p14:tracePt t="35728" x="1568450" y="5721350"/>
          <p14:tracePt t="35743" x="1568450" y="5689600"/>
          <p14:tracePt t="35743" x="1568450" y="5670550"/>
          <p14:tracePt t="35762" x="1568450" y="5664200"/>
          <p14:tracePt t="35776" x="1568450" y="5645150"/>
          <p14:tracePt t="35795" x="1568450" y="5613400"/>
          <p14:tracePt t="35811" x="1568450" y="5607050"/>
          <p14:tracePt t="35857" x="1568450" y="5594350"/>
          <p14:tracePt t="35873" x="1568450" y="5575300"/>
          <p14:tracePt t="35881" x="1568450" y="5568950"/>
          <p14:tracePt t="35897" x="1568450" y="5556250"/>
          <p14:tracePt t="35913" x="1568450" y="5549900"/>
          <p14:tracePt t="35929" x="1568450" y="5530850"/>
          <p14:tracePt t="35953" x="1568450" y="5518150"/>
          <p14:tracePt t="35969" x="1568450" y="5511800"/>
          <p14:tracePt t="35981" x="1568450" y="5499100"/>
          <p14:tracePt t="35985" x="1568450" y="5480050"/>
          <p14:tracePt t="35994" x="1568450" y="5473700"/>
          <p14:tracePt t="36012" x="1555750" y="5441950"/>
          <p14:tracePt t="36028" x="1549400" y="5435600"/>
          <p14:tracePt t="36043" x="1549400" y="5422900"/>
          <p14:tracePt t="36062" x="1549400" y="5403850"/>
          <p14:tracePt t="36077" x="1536700" y="5397500"/>
          <p14:tracePt t="36095" x="1536700" y="5384800"/>
          <p14:tracePt t="36111" x="1530350" y="5378450"/>
          <p14:tracePt t="36128" x="1517650" y="5365750"/>
          <p14:tracePt t="36162" x="1511300" y="5365750"/>
          <p14:tracePt t="36193" x="1498600" y="5365750"/>
          <p14:tracePt t="36209" x="1492250" y="5359400"/>
          <p14:tracePt t="36250" x="1479550" y="5359400"/>
          <p14:tracePt t="36265" x="1460500" y="5359400"/>
          <p14:tracePt t="36297" x="1454150" y="5359400"/>
          <p14:tracePt t="36321" x="1441450" y="5359400"/>
          <p14:tracePt t="36322" x="1435100" y="5359400"/>
          <p14:tracePt t="36346" x="1403350" y="5359400"/>
          <p14:tracePt t="36361" x="1365250" y="5359400"/>
          <p14:tracePt t="36378" x="1339850" y="5359400"/>
          <p14:tracePt t="36393" x="1270000" y="5359400"/>
          <p14:tracePt t="36395" x="1212850" y="5346700"/>
          <p14:tracePt t="36412" x="1168400" y="5327650"/>
          <p14:tracePt t="36426" x="1117600" y="5321300"/>
          <p14:tracePt t="36444" x="1073150" y="5321300"/>
          <p14:tracePt t="36460" x="1035050" y="5302250"/>
          <p14:tracePt t="36478" x="1016000" y="5302250"/>
          <p14:tracePt t="36493" x="984250" y="5283200"/>
          <p14:tracePt t="36512" x="965200" y="5283200"/>
          <p14:tracePt t="36527" x="927100" y="5270500"/>
          <p14:tracePt t="36544" x="908050" y="5270500"/>
          <p14:tracePt t="36544" x="889000" y="5270500"/>
          <p14:tracePt t="36561" x="844550" y="5270500"/>
          <p14:tracePt t="36578" x="793750" y="5270500"/>
          <p14:tracePt t="36610" x="749300" y="5270500"/>
          <p14:tracePt t="36627" x="711200" y="5270500"/>
          <p14:tracePt t="36628" x="673100" y="5270500"/>
          <p14:tracePt t="36628" x="641350" y="5270500"/>
          <p14:tracePt t="36650" x="635000" y="5270500"/>
          <p14:tracePt t="36661" x="596900" y="5270500"/>
          <p14:tracePt t="36679" x="577850" y="5270500"/>
          <p14:tracePt t="36694" x="546100" y="5270500"/>
          <p14:tracePt t="36712" x="501650" y="5270500"/>
          <p14:tracePt t="36727" x="444500" y="5270500"/>
          <p14:tracePt t="36751" x="406400" y="5270500"/>
          <p14:tracePt t="36761" x="368300" y="5276850"/>
          <p14:tracePt t="36779" x="349250" y="5276850"/>
          <p14:tracePt t="36795" x="311150" y="5276850"/>
          <p14:tracePt t="36813" x="292100" y="5295900"/>
          <p14:tracePt t="36827" x="260350" y="5295900"/>
          <p14:tracePt t="36845" x="222250" y="5327650"/>
          <p14:tracePt t="36861" x="203200" y="5334000"/>
          <p14:tracePt t="36878" x="177800" y="5346700"/>
          <p14:tracePt t="36893" x="139700" y="5372100"/>
          <p14:tracePt t="36912" x="120650" y="5384800"/>
          <p14:tracePt t="36927" x="101600" y="5391150"/>
          <p14:tracePt t="36951" x="63500" y="5403850"/>
          <p14:tracePt t="36985" x="44450" y="5422900"/>
          <p14:tracePt t="37013" x="25400" y="5429250"/>
          <p14:tracePt t="37074" x="25400" y="5441950"/>
          <p14:tracePt t="37089" x="25400" y="5461000"/>
          <p14:tracePt t="37105" x="12700" y="5467350"/>
          <p14:tracePt t="37107" x="12700" y="5480050"/>
          <p14:tracePt t="37128" x="6350" y="5499100"/>
          <p14:tracePt t="37288" x="0" y="0"/>
        </p14:tracePtLst>
        <p14:tracePtLst>
          <p14:tracePt t="40306" x="3073400" y="5524500"/>
          <p14:tracePt t="40425" x="3079750" y="5537200"/>
          <p14:tracePt t="40451" x="3086100" y="5543550"/>
          <p14:tracePt t="40465" x="3098800" y="5556250"/>
          <p14:tracePt t="40475" x="3105150" y="5562600"/>
          <p14:tracePt t="40476" x="3117850" y="5562600"/>
          <p14:tracePt t="40498" x="3124200" y="5562600"/>
          <p14:tracePt t="40510" x="3136900" y="5575300"/>
          <p14:tracePt t="40548" x="3155950" y="5575300"/>
          <p14:tracePt t="40562" x="3200400" y="5575300"/>
          <p14:tracePt t="40563" x="3270250" y="5575300"/>
          <p14:tracePt t="40578" x="3352800" y="5575300"/>
          <p14:tracePt t="40593" x="3422650" y="5575300"/>
          <p14:tracePt t="40609" x="3498850" y="5575300"/>
          <p14:tracePt t="40643" x="3581400" y="5575300"/>
          <p14:tracePt t="40645" x="3657600" y="5575300"/>
          <p14:tracePt t="40660" x="3784600" y="5575300"/>
          <p14:tracePt t="40681" x="3829050" y="5575300"/>
          <p14:tracePt t="40693" x="3924300" y="5575300"/>
          <p14:tracePt t="40693" x="3981450" y="5575300"/>
          <p14:tracePt t="40713" x="4032250" y="5581650"/>
          <p14:tracePt t="40726" x="4171950" y="5594350"/>
          <p14:tracePt t="40748" x="4222750" y="5600700"/>
          <p14:tracePt t="40759" x="4279900" y="5619750"/>
          <p14:tracePt t="40759" x="4318000" y="5619750"/>
          <p14:tracePt t="40778" x="4394200" y="5632450"/>
          <p14:tracePt t="40793" x="4470400" y="5638800"/>
          <p14:tracePt t="40812" x="4546600" y="5657850"/>
          <p14:tracePt t="40827" x="4610100" y="5657850"/>
          <p14:tracePt t="40845" x="4699000" y="5657850"/>
          <p14:tracePt t="40860" x="4775200" y="5657850"/>
          <p14:tracePt t="40893" x="4838700" y="5657850"/>
          <p14:tracePt t="40894" x="4914900" y="5657850"/>
          <p14:tracePt t="40911" x="4984750" y="5657850"/>
          <p14:tracePt t="40926" x="5060950" y="5657850"/>
          <p14:tracePt t="40944" x="5118100" y="5657850"/>
          <p14:tracePt t="40960" x="5194300" y="5657850"/>
          <p14:tracePt t="40960" x="5232400" y="5657850"/>
          <p14:tracePt t="40979" x="5314950" y="5657850"/>
          <p14:tracePt t="40993" x="5410200" y="5657850"/>
          <p14:tracePt t="41012" x="5505450" y="5657850"/>
          <p14:tracePt t="41026" x="5594350" y="5657850"/>
          <p14:tracePt t="41043" x="5676900" y="5657850"/>
          <p14:tracePt t="41059" x="5753100" y="5657850"/>
          <p14:tracePt t="41077" x="5829300" y="5657850"/>
          <p14:tracePt t="41092" x="5886450" y="5657850"/>
          <p14:tracePt t="41110" x="5937250" y="5657850"/>
          <p14:tracePt t="41143" x="5981700" y="5657850"/>
          <p14:tracePt t="41143" x="5994400" y="5657850"/>
          <p14:tracePt t="41145" x="6019800" y="5657850"/>
          <p14:tracePt t="41159" x="6070600" y="5657850"/>
          <p14:tracePt t="41194" x="6076950" y="5657850"/>
          <p14:tracePt t="41195" x="6089650" y="5657850"/>
          <p14:tracePt t="41211" x="6108700" y="5657850"/>
          <p14:tracePt t="41227" x="6115050" y="5657850"/>
          <p14:tracePt t="41274" x="6127750" y="5657850"/>
          <p14:tracePt t="41297" x="6146800" y="5651500"/>
          <p14:tracePt t="41973"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43656"/>
            <a:ext cx="8763000" cy="6694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28600" y="304800"/>
            <a:ext cx="8763000" cy="6532880"/>
          </a:xfrm>
        </p:spPr>
        <p:txBody>
          <a:bodyPr>
            <a:normAutofit fontScale="90000"/>
          </a:bodyPr>
          <a:lstStyle/>
          <a:p>
            <a:r>
              <a:rPr lang="en-US" sz="6700" b="1" dirty="0"/>
              <a:t>Beetles and caves</a:t>
            </a:r>
            <a:r>
              <a:rPr lang="en-US" sz="6700" b="1" dirty="0" smtClean="0"/>
              <a:t>:</a:t>
            </a:r>
            <a:br>
              <a:rPr lang="en-US" sz="6700" b="1" dirty="0" smtClean="0"/>
            </a:br>
            <a:r>
              <a:rPr lang="en-US" sz="6700" dirty="0" smtClean="0"/>
              <a:t/>
            </a:r>
            <a:br>
              <a:rPr lang="en-US" sz="6700" dirty="0" smtClean="0"/>
            </a:br>
            <a:r>
              <a:rPr lang="en-US" sz="6700" dirty="0"/>
              <a:t/>
            </a:r>
            <a:br>
              <a:rPr lang="en-US" sz="6700" dirty="0"/>
            </a:br>
            <a:r>
              <a:rPr lang="en-US" sz="6700" dirty="0" smtClean="0"/>
              <a:t/>
            </a:r>
            <a:br>
              <a:rPr lang="en-US" sz="6700" dirty="0" smtClean="0"/>
            </a:br>
            <a:r>
              <a:rPr lang="en-US" sz="6700" dirty="0"/>
              <a:t/>
            </a:r>
            <a:br>
              <a:rPr lang="en-US" sz="6700" dirty="0"/>
            </a:br>
            <a:r>
              <a:rPr lang="en-US" sz="6700" dirty="0" smtClean="0"/>
              <a:t/>
            </a:r>
            <a:br>
              <a:rPr lang="en-US" sz="6700" dirty="0" smtClean="0"/>
            </a:br>
            <a:r>
              <a:rPr lang="en-US" dirty="0" smtClean="0"/>
              <a:t>adaptations, unusual </a:t>
            </a:r>
            <a:r>
              <a:rPr lang="en-US" dirty="0"/>
              <a:t>California fauna</a:t>
            </a:r>
          </a:p>
        </p:txBody>
      </p:sp>
      <p:sp>
        <p:nvSpPr>
          <p:cNvPr id="5" name="Title 1"/>
          <p:cNvSpPr txBox="1">
            <a:spLocks/>
          </p:cNvSpPr>
          <p:nvPr/>
        </p:nvSpPr>
        <p:spPr>
          <a:xfrm>
            <a:off x="3733800" y="6532879"/>
            <a:ext cx="5029200" cy="304800"/>
          </a:xfrm>
          <a:prstGeom prst="rect">
            <a:avLst/>
          </a:prstGeom>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50000"/>
                  </a:schemeClr>
                </a:solidFill>
                <a:latin typeface="Times New Roman" panose="02020603050405020304" pitchFamily="18" charset="0"/>
                <a:cs typeface="Times New Roman" panose="02020603050405020304" pitchFamily="18" charset="0"/>
              </a:rPr>
              <a:t>Rolf L. Aalbu, Ph.D., Research Associate, C.A.S. </a:t>
            </a:r>
            <a:endParaRPr lang="en-US" b="1"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20279414"/>
      </p:ext>
    </p:extLst>
  </p:cSld>
  <p:clrMapOvr>
    <a:masterClrMapping/>
  </p:clrMapOvr>
  <mc:AlternateContent xmlns:mc="http://schemas.openxmlformats.org/markup-compatibility/2006" xmlns:p14="http://schemas.microsoft.com/office/powerpoint/2010/main">
    <mc:Choice Requires="p14">
      <p:transition spd="slow" p14:dur="2000" advTm="23061"/>
    </mc:Choice>
    <mc:Fallback xmlns="">
      <p:transition spd="slow" advTm="2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4209731"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5930" y="2805703"/>
            <a:ext cx="4769507" cy="305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19599" y="5943600"/>
            <a:ext cx="4173322" cy="923330"/>
          </a:xfrm>
          <a:prstGeom prst="rect">
            <a:avLst/>
          </a:prstGeom>
        </p:spPr>
        <p:txBody>
          <a:bodyPr wrap="none">
            <a:spAutoFit/>
          </a:bodyPr>
          <a:lstStyle/>
          <a:p>
            <a:r>
              <a:rPr lang="de-DE" dirty="0" smtClean="0">
                <a:solidFill>
                  <a:schemeClr val="bg1"/>
                </a:solidFill>
              </a:rPr>
              <a:t>Marin Headlands, Marin County</a:t>
            </a:r>
          </a:p>
          <a:p>
            <a:r>
              <a:rPr lang="de-DE" i="1" dirty="0" smtClean="0">
                <a:solidFill>
                  <a:schemeClr val="bg1"/>
                </a:solidFill>
              </a:rPr>
              <a:t>Eschatoporis </a:t>
            </a:r>
            <a:r>
              <a:rPr lang="de-DE" i="1" dirty="0">
                <a:solidFill>
                  <a:schemeClr val="bg1"/>
                </a:solidFill>
              </a:rPr>
              <a:t>nunenmacheri </a:t>
            </a:r>
            <a:r>
              <a:rPr lang="de-DE" dirty="0">
                <a:solidFill>
                  <a:schemeClr val="bg1"/>
                </a:solidFill>
              </a:rPr>
              <a:t>Blaisdell, </a:t>
            </a:r>
            <a:r>
              <a:rPr lang="de-DE" dirty="0" smtClean="0">
                <a:solidFill>
                  <a:schemeClr val="bg1"/>
                </a:solidFill>
              </a:rPr>
              <a:t>1906</a:t>
            </a:r>
          </a:p>
          <a:p>
            <a:r>
              <a:rPr lang="de-DE" dirty="0" smtClean="0">
                <a:solidFill>
                  <a:schemeClr val="bg1"/>
                </a:solidFill>
              </a:rPr>
              <a:t>TENEBRIONIDAE: TRIBE??</a:t>
            </a:r>
            <a:endParaRPr lang="en-US" dirty="0">
              <a:solidFill>
                <a:schemeClr val="bg1"/>
              </a:solidFill>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5931" y="101600"/>
            <a:ext cx="4769507" cy="270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35302267"/>
      </p:ext>
    </p:extLst>
  </p:cSld>
  <p:clrMapOvr>
    <a:masterClrMapping/>
  </p:clrMapOvr>
  <mc:AlternateContent xmlns:mc="http://schemas.openxmlformats.org/markup-compatibility/2006" xmlns:p14="http://schemas.microsoft.com/office/powerpoint/2010/main">
    <mc:Choice Requires="p14">
      <p:transition spd="slow" p14:dur="2000" advTm="44718"/>
    </mc:Choice>
    <mc:Fallback xmlns="">
      <p:transition spd="slow" advTm="4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 y="0"/>
            <a:ext cx="91416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343400" y="5715000"/>
            <a:ext cx="2960298" cy="400110"/>
          </a:xfrm>
          <a:prstGeom prst="rect">
            <a:avLst/>
          </a:prstGeom>
          <a:noFill/>
          <a:ln w="28575">
            <a:noFill/>
          </a:ln>
        </p:spPr>
        <p:txBody>
          <a:bodyPr wrap="none">
            <a:spAutoFit/>
          </a:bodyPr>
          <a:lstStyle/>
          <a:p>
            <a:r>
              <a:rPr lang="en-US" sz="2000" b="1" i="1" dirty="0" smtClean="0"/>
              <a:t>3. Clay Cave, Napa County</a:t>
            </a:r>
            <a:endParaRPr lang="en-US" sz="20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1313592"/>
      </p:ext>
    </p:extLst>
  </p:cSld>
  <p:clrMapOvr>
    <a:masterClrMapping/>
  </p:clrMapOvr>
  <mc:AlternateContent xmlns:mc="http://schemas.openxmlformats.org/markup-compatibility/2006" xmlns:p14="http://schemas.microsoft.com/office/powerpoint/2010/main">
    <mc:Choice Requires="p14">
      <p:transition spd="slow" p14:dur="2000" advTm="73123"/>
    </mc:Choice>
    <mc:Fallback xmlns="">
      <p:transition spd="slow" advTm="7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4636"/>
            <a:ext cx="877763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9553" y="4731484"/>
            <a:ext cx="3962400" cy="189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52892179"/>
      </p:ext>
    </p:extLst>
  </p:cSld>
  <p:clrMapOvr>
    <a:masterClrMapping/>
  </p:clrMapOvr>
  <mc:AlternateContent xmlns:mc="http://schemas.openxmlformats.org/markup-compatibility/2006" xmlns:p14="http://schemas.microsoft.com/office/powerpoint/2010/main">
    <mc:Choice Requires="p14">
      <p:transition spd="slow" p14:dur="2000" advTm="29047"/>
    </mc:Choice>
    <mc:Fallback xmlns="">
      <p:transition spd="slow" advTm="2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24" y="2730105"/>
            <a:ext cx="390525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1202" y="3606178"/>
            <a:ext cx="4051178"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899" y="14159"/>
            <a:ext cx="86106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88816"/>
            <a:ext cx="1752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4228" y="2542485"/>
            <a:ext cx="4612032" cy="923330"/>
          </a:xfrm>
          <a:prstGeom prst="rect">
            <a:avLst/>
          </a:prstGeom>
        </p:spPr>
        <p:txBody>
          <a:bodyPr wrap="none">
            <a:spAutoFit/>
          </a:bodyPr>
          <a:lstStyle/>
          <a:p>
            <a:r>
              <a:rPr lang="en-US" b="1" i="1" dirty="0"/>
              <a:t>Eschatoporis styx </a:t>
            </a:r>
            <a:r>
              <a:rPr lang="en-US" b="1" dirty="0"/>
              <a:t>Aalbu, Kanda &amp; Smith, </a:t>
            </a:r>
            <a:r>
              <a:rPr lang="en-US" b="1" dirty="0" smtClean="0"/>
              <a:t> 2017</a:t>
            </a:r>
          </a:p>
          <a:p>
            <a:r>
              <a:rPr lang="en-US" b="1" dirty="0" smtClean="0">
                <a:latin typeface="Times New Roman" panose="02020603050405020304" pitchFamily="18" charset="0"/>
                <a:cs typeface="Times New Roman" panose="02020603050405020304" pitchFamily="18" charset="0"/>
              </a:rPr>
              <a:t>(Hydrophilic Cavernicole): Troglobite</a:t>
            </a:r>
            <a:endParaRPr lang="en-US" b="1" dirty="0">
              <a:solidFill>
                <a:schemeClr val="bg1"/>
              </a:solidFill>
              <a:latin typeface="Times New Roman" panose="02020603050405020304" pitchFamily="18" charset="0"/>
              <a:cs typeface="Times New Roman" panose="02020603050405020304" pitchFamily="18" charset="0"/>
            </a:endParaRPr>
          </a:p>
          <a:p>
            <a:r>
              <a:rPr lang="en-US" b="1" dirty="0" smtClean="0">
                <a:solidFill>
                  <a:schemeClr val="bg1"/>
                </a:solidFill>
              </a:rPr>
              <a:t>NEW TRIBE: ESCHATOPORIINI</a:t>
            </a:r>
            <a:endParaRPr lang="de-DE" dirty="0">
              <a:solidFill>
                <a:schemeClr val="bg1"/>
              </a:solidFill>
            </a:endParaRPr>
          </a:p>
        </p:txBody>
      </p:sp>
      <p:sp>
        <p:nvSpPr>
          <p:cNvPr id="3" name="Rectangle 2"/>
          <p:cNvSpPr/>
          <p:nvPr/>
        </p:nvSpPr>
        <p:spPr>
          <a:xfrm>
            <a:off x="7087208" y="6520247"/>
            <a:ext cx="1577676" cy="338554"/>
          </a:xfrm>
          <a:prstGeom prst="rect">
            <a:avLst/>
          </a:prstGeom>
        </p:spPr>
        <p:txBody>
          <a:bodyPr wrap="none">
            <a:spAutoFit/>
          </a:bodyPr>
          <a:lstStyle/>
          <a:p>
            <a:r>
              <a:rPr lang="de-DE" sz="1600" i="1" dirty="0" smtClean="0">
                <a:solidFill>
                  <a:srgbClr val="FFFF00"/>
                </a:solidFill>
              </a:rPr>
              <a:t>E. nunenmacheri</a:t>
            </a:r>
            <a:endParaRPr lang="en-US" sz="1600" dirty="0">
              <a:solidFill>
                <a:srgbClr val="FFFF00"/>
              </a:solidFill>
            </a:endParaRPr>
          </a:p>
        </p:txBody>
      </p:sp>
      <p:sp>
        <p:nvSpPr>
          <p:cNvPr id="6" name="Rectangle 5"/>
          <p:cNvSpPr/>
          <p:nvPr/>
        </p:nvSpPr>
        <p:spPr>
          <a:xfrm>
            <a:off x="3377630" y="6508362"/>
            <a:ext cx="709746" cy="338554"/>
          </a:xfrm>
          <a:prstGeom prst="rect">
            <a:avLst/>
          </a:prstGeom>
        </p:spPr>
        <p:txBody>
          <a:bodyPr wrap="none">
            <a:spAutoFit/>
          </a:bodyPr>
          <a:lstStyle/>
          <a:p>
            <a:r>
              <a:rPr lang="en-US" sz="1600" i="1" dirty="0">
                <a:solidFill>
                  <a:srgbClr val="FFFF00"/>
                </a:solidFill>
              </a:rPr>
              <a:t>E. styx</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12132691"/>
      </p:ext>
    </p:extLst>
  </p:cSld>
  <p:clrMapOvr>
    <a:masterClrMapping/>
  </p:clrMapOvr>
  <mc:AlternateContent xmlns:mc="http://schemas.openxmlformats.org/markup-compatibility/2006" xmlns:p14="http://schemas.microsoft.com/office/powerpoint/2010/main">
    <mc:Choice Requires="p14">
      <p:transition spd="slow" p14:dur="2000" advTm="36445"/>
    </mc:Choice>
    <mc:Fallback xmlns="">
      <p:transition spd="slow" advTm="3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07" y="53737"/>
            <a:ext cx="8890000" cy="679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4305739"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95400" y="-5942"/>
            <a:ext cx="2890343" cy="369332"/>
          </a:xfrm>
          <a:prstGeom prst="rect">
            <a:avLst/>
          </a:prstGeom>
        </p:spPr>
        <p:txBody>
          <a:bodyPr wrap="none">
            <a:spAutoFit/>
          </a:bodyPr>
          <a:lstStyle/>
          <a:p>
            <a:r>
              <a:rPr lang="en-US" b="1" i="1" dirty="0" smtClean="0"/>
              <a:t>Anilina new genus &amp; species</a:t>
            </a:r>
            <a:endParaRPr lang="en-US" dirty="0"/>
          </a:p>
        </p:txBody>
      </p:sp>
      <p:sp>
        <p:nvSpPr>
          <p:cNvPr id="5" name="Rectangle 4"/>
          <p:cNvSpPr/>
          <p:nvPr/>
        </p:nvSpPr>
        <p:spPr>
          <a:xfrm>
            <a:off x="6629400" y="6248400"/>
            <a:ext cx="2242986" cy="461665"/>
          </a:xfrm>
          <a:prstGeom prst="rect">
            <a:avLst/>
          </a:prstGeom>
        </p:spPr>
        <p:txBody>
          <a:bodyPr wrap="none">
            <a:spAutoFit/>
          </a:bodyPr>
          <a:lstStyle/>
          <a:p>
            <a:r>
              <a:rPr lang="en-US" sz="1200" b="1" dirty="0" smtClean="0"/>
              <a:t>3 other new genera and </a:t>
            </a:r>
          </a:p>
          <a:p>
            <a:r>
              <a:rPr lang="en-US" sz="1200" b="1" dirty="0" smtClean="0"/>
              <a:t>species Anilina from other caves</a:t>
            </a:r>
            <a:endParaRPr lang="en-US" sz="12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56043717"/>
      </p:ext>
    </p:extLst>
  </p:cSld>
  <p:clrMapOvr>
    <a:masterClrMapping/>
  </p:clrMapOvr>
  <mc:AlternateContent xmlns:mc="http://schemas.openxmlformats.org/markup-compatibility/2006" xmlns:p14="http://schemas.microsoft.com/office/powerpoint/2010/main">
    <mc:Choice Requires="p14">
      <p:transition spd="slow" p14:dur="2000" advTm="14382"/>
    </mc:Choice>
    <mc:Fallback xmlns="">
      <p:transition spd="slow" advTm="1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84" y="34636"/>
            <a:ext cx="5040261" cy="388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745" y="34637"/>
            <a:ext cx="4084405" cy="235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7550" y="2286000"/>
            <a:ext cx="5886450"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751418" y="3543947"/>
            <a:ext cx="2890343" cy="369332"/>
          </a:xfrm>
          <a:prstGeom prst="rect">
            <a:avLst/>
          </a:prstGeom>
        </p:spPr>
        <p:txBody>
          <a:bodyPr wrap="none">
            <a:spAutoFit/>
          </a:bodyPr>
          <a:lstStyle/>
          <a:p>
            <a:r>
              <a:rPr lang="en-US" b="1" i="1" dirty="0" smtClean="0"/>
              <a:t>Anilina new genus &amp; species</a:t>
            </a:r>
            <a:endParaRPr lang="en-US" dirty="0"/>
          </a:p>
        </p:txBody>
      </p:sp>
      <p:sp>
        <p:nvSpPr>
          <p:cNvPr id="7" name="Rectangle 6"/>
          <p:cNvSpPr/>
          <p:nvPr/>
        </p:nvSpPr>
        <p:spPr>
          <a:xfrm>
            <a:off x="76200" y="4084504"/>
            <a:ext cx="3120389" cy="1754326"/>
          </a:xfrm>
          <a:prstGeom prst="rect">
            <a:avLst/>
          </a:prstGeom>
        </p:spPr>
        <p:txBody>
          <a:bodyPr wrap="square">
            <a:spAutoFit/>
          </a:bodyPr>
          <a:lstStyle/>
          <a:p>
            <a:pPr marL="171450" indent="-171450">
              <a:buFont typeface="Arial" panose="020B0604020202020204" pitchFamily="34" charset="0"/>
              <a:buChar char="•"/>
            </a:pPr>
            <a:r>
              <a:rPr lang="en-US" sz="1200" b="1" dirty="0" smtClean="0">
                <a:solidFill>
                  <a:schemeClr val="bg1"/>
                </a:solidFill>
              </a:rPr>
              <a:t>This rare new species is only known from two caves in the New </a:t>
            </a:r>
            <a:r>
              <a:rPr lang="en-US" sz="1200" b="1" dirty="0" err="1" smtClean="0">
                <a:solidFill>
                  <a:schemeClr val="bg1"/>
                </a:solidFill>
              </a:rPr>
              <a:t>Melones</a:t>
            </a:r>
            <a:r>
              <a:rPr lang="en-US" sz="1200" b="1" smtClean="0">
                <a:solidFill>
                  <a:schemeClr val="bg1"/>
                </a:solidFill>
              </a:rPr>
              <a:t> area</a:t>
            </a:r>
            <a:endParaRPr lang="en-US" sz="1200" b="1" dirty="0" smtClean="0">
              <a:solidFill>
                <a:schemeClr val="bg1"/>
              </a:solidFill>
            </a:endParaRPr>
          </a:p>
          <a:p>
            <a:endParaRPr lang="en-US" sz="1200" b="1" dirty="0">
              <a:solidFill>
                <a:schemeClr val="bg1"/>
              </a:solidFill>
            </a:endParaRPr>
          </a:p>
          <a:p>
            <a:pPr marL="171450" indent="-171450">
              <a:buFont typeface="Arial" panose="020B0604020202020204" pitchFamily="34" charset="0"/>
              <a:buChar char="•"/>
            </a:pPr>
            <a:r>
              <a:rPr lang="en-US" sz="1200" b="1" dirty="0" smtClean="0">
                <a:solidFill>
                  <a:schemeClr val="bg1"/>
                </a:solidFill>
              </a:rPr>
              <a:t>It is </a:t>
            </a:r>
            <a:r>
              <a:rPr lang="en-US" sz="1200" b="1" dirty="0">
                <a:solidFill>
                  <a:schemeClr val="bg1"/>
                </a:solidFill>
              </a:rPr>
              <a:t>the largest  by far of this group in the world</a:t>
            </a:r>
          </a:p>
          <a:p>
            <a:endParaRPr lang="en-US" sz="1200" b="1" dirty="0">
              <a:solidFill>
                <a:schemeClr val="bg1"/>
              </a:solidFill>
            </a:endParaRPr>
          </a:p>
          <a:p>
            <a:pPr marL="171450" indent="-171450">
              <a:buFont typeface="Arial" panose="020B0604020202020204" pitchFamily="34" charset="0"/>
              <a:buChar char="•"/>
            </a:pPr>
            <a:r>
              <a:rPr lang="en-US" sz="1200" b="1" dirty="0">
                <a:solidFill>
                  <a:schemeClr val="bg1"/>
                </a:solidFill>
              </a:rPr>
              <a:t>The California species in this group are </a:t>
            </a:r>
            <a:r>
              <a:rPr lang="en-US" sz="1200" b="1" dirty="0" smtClean="0">
                <a:solidFill>
                  <a:schemeClr val="bg1"/>
                </a:solidFill>
              </a:rPr>
              <a:t>currently being </a:t>
            </a:r>
            <a:r>
              <a:rPr lang="en-US" sz="1200" b="1" dirty="0">
                <a:solidFill>
                  <a:schemeClr val="bg1"/>
                </a:solidFill>
              </a:rPr>
              <a:t>revised </a:t>
            </a:r>
            <a:r>
              <a:rPr lang="en-US" sz="1200" b="1" dirty="0" smtClean="0">
                <a:solidFill>
                  <a:schemeClr val="bg1"/>
                </a:solidFill>
              </a:rPr>
              <a:t>by Dave Kavanaugh, C.A.S.</a:t>
            </a:r>
            <a:endParaRPr lang="en-US" sz="1200" b="1"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40217684"/>
      </p:ext>
    </p:extLst>
  </p:cSld>
  <p:clrMapOvr>
    <a:masterClrMapping/>
  </p:clrMapOvr>
  <mc:AlternateContent xmlns:mc="http://schemas.openxmlformats.org/markup-compatibility/2006" xmlns:p14="http://schemas.microsoft.com/office/powerpoint/2010/main">
    <mc:Choice Requires="p14">
      <p:transition spd="slow" p14:dur="2000" advTm="46501"/>
    </mc:Choice>
    <mc:Fallback xmlns="">
      <p:transition spd="slow" advTm="4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 y="0"/>
            <a:ext cx="9144000" cy="684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19200" y="380998"/>
            <a:ext cx="6705600" cy="461665"/>
          </a:xfrm>
          <a:prstGeom prst="rect">
            <a:avLst/>
          </a:prstGeom>
        </p:spPr>
        <p:txBody>
          <a:bodyPr wrap="square">
            <a:spAutoFit/>
          </a:bodyPr>
          <a:lstStyle/>
          <a:p>
            <a:r>
              <a:rPr lang="en-US" sz="2400" b="1" dirty="0">
                <a:solidFill>
                  <a:schemeClr val="bg1"/>
                </a:solidFill>
              </a:rPr>
              <a:t>Comparison </a:t>
            </a:r>
            <a:r>
              <a:rPr lang="en-US" sz="2400" b="1" dirty="0" smtClean="0">
                <a:solidFill>
                  <a:schemeClr val="bg1"/>
                </a:solidFill>
              </a:rPr>
              <a:t>of California Cave Fauna to </a:t>
            </a:r>
            <a:r>
              <a:rPr lang="en-US" sz="2400" b="1" dirty="0">
                <a:solidFill>
                  <a:schemeClr val="bg1"/>
                </a:solidFill>
              </a:rPr>
              <a:t>other </a:t>
            </a:r>
            <a:r>
              <a:rPr lang="en-US" sz="2400" b="1" dirty="0" smtClean="0">
                <a:solidFill>
                  <a:schemeClr val="bg1"/>
                </a:solidFill>
              </a:rPr>
              <a:t>areas</a:t>
            </a:r>
            <a:endParaRPr lang="en-US" sz="2400" b="1" dirty="0">
              <a:solidFill>
                <a:schemeClr val="bg1"/>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066800"/>
            <a:ext cx="7229475"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51538741"/>
      </p:ext>
    </p:extLst>
  </p:cSld>
  <p:clrMapOvr>
    <a:masterClrMapping/>
  </p:clrMapOvr>
  <mc:AlternateContent xmlns:mc="http://schemas.openxmlformats.org/markup-compatibility/2006" xmlns:p14="http://schemas.microsoft.com/office/powerpoint/2010/main">
    <mc:Choice Requires="p14">
      <p:transition spd="slow" p14:dur="2000" advTm="122338"/>
    </mc:Choice>
    <mc:Fallback xmlns="">
      <p:transition spd="slow" advTm="12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844"/>
            <a:ext cx="9144000" cy="686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47799" y="381000"/>
            <a:ext cx="6315640" cy="461665"/>
          </a:xfrm>
          <a:prstGeom prst="rect">
            <a:avLst/>
          </a:prstGeom>
        </p:spPr>
        <p:txBody>
          <a:bodyPr wrap="none">
            <a:spAutoFit/>
          </a:bodyPr>
          <a:lstStyle/>
          <a:p>
            <a:r>
              <a:rPr lang="en-US" sz="2400" b="1" dirty="0">
                <a:solidFill>
                  <a:schemeClr val="bg1"/>
                </a:solidFill>
              </a:rPr>
              <a:t>Status of research on California Cave Coleoptera</a:t>
            </a:r>
          </a:p>
        </p:txBody>
      </p:sp>
      <p:sp>
        <p:nvSpPr>
          <p:cNvPr id="4" name="Rectangle 3"/>
          <p:cNvSpPr/>
          <p:nvPr/>
        </p:nvSpPr>
        <p:spPr>
          <a:xfrm>
            <a:off x="838200" y="1828800"/>
            <a:ext cx="8000332" cy="3693319"/>
          </a:xfrm>
          <a:prstGeom prst="rect">
            <a:avLst/>
          </a:prstGeom>
        </p:spPr>
        <p:txBody>
          <a:bodyPr wrap="none">
            <a:spAutoFit/>
          </a:bodyPr>
          <a:lstStyle/>
          <a:p>
            <a:pPr marL="285750" indent="-285750">
              <a:buFont typeface="Arial" panose="020B0604020202020204" pitchFamily="34" charset="0"/>
              <a:buChar char="•"/>
            </a:pPr>
            <a:r>
              <a:rPr lang="en-US" b="1" dirty="0" smtClean="0">
                <a:solidFill>
                  <a:schemeClr val="bg1"/>
                </a:solidFill>
              </a:rPr>
              <a:t>So far we have only glanced below the surface concerning the </a:t>
            </a:r>
          </a:p>
          <a:p>
            <a:r>
              <a:rPr lang="en-US" b="1" dirty="0">
                <a:solidFill>
                  <a:schemeClr val="bg1"/>
                </a:solidFill>
              </a:rPr>
              <a:t>	</a:t>
            </a:r>
            <a:r>
              <a:rPr lang="en-US" b="1" dirty="0" smtClean="0">
                <a:solidFill>
                  <a:schemeClr val="bg1"/>
                </a:solidFill>
              </a:rPr>
              <a:t>potential diversity of California cave Coleoptera. More research</a:t>
            </a:r>
          </a:p>
          <a:p>
            <a:r>
              <a:rPr lang="en-US" b="1" dirty="0">
                <a:solidFill>
                  <a:schemeClr val="bg1"/>
                </a:solidFill>
              </a:rPr>
              <a:t>	</a:t>
            </a:r>
            <a:r>
              <a:rPr lang="en-US" b="1" dirty="0" smtClean="0">
                <a:solidFill>
                  <a:schemeClr val="bg1"/>
                </a:solidFill>
              </a:rPr>
              <a:t>is necessary to gain a more complete understanding.</a:t>
            </a:r>
          </a:p>
          <a:p>
            <a:endParaRPr lang="en-US" b="1" dirty="0" smtClean="0">
              <a:solidFill>
                <a:schemeClr val="bg1"/>
              </a:solidFill>
            </a:endParaRPr>
          </a:p>
          <a:p>
            <a:pPr marL="285750" indent="-285750">
              <a:buFont typeface="Arial" panose="020B0604020202020204" pitchFamily="34" charset="0"/>
              <a:buChar char="•"/>
            </a:pPr>
            <a:r>
              <a:rPr lang="en-US" b="1" dirty="0" smtClean="0">
                <a:solidFill>
                  <a:schemeClr val="bg1"/>
                </a:solidFill>
              </a:rPr>
              <a:t>Non specialists collecting in caves tend to collect only the visible, large</a:t>
            </a:r>
          </a:p>
          <a:p>
            <a:r>
              <a:rPr lang="en-US" b="1" dirty="0">
                <a:solidFill>
                  <a:schemeClr val="bg1"/>
                </a:solidFill>
              </a:rPr>
              <a:t>	</a:t>
            </a:r>
            <a:r>
              <a:rPr lang="en-US" b="1" dirty="0" smtClean="0">
                <a:solidFill>
                  <a:schemeClr val="bg1"/>
                </a:solidFill>
              </a:rPr>
              <a:t>species which in most cases tend to be accidentals or at most</a:t>
            </a:r>
          </a:p>
          <a:p>
            <a:r>
              <a:rPr lang="en-US" b="1" dirty="0">
                <a:solidFill>
                  <a:schemeClr val="bg1"/>
                </a:solidFill>
              </a:rPr>
              <a:t>	</a:t>
            </a:r>
            <a:r>
              <a:rPr lang="en-US" b="1" dirty="0" smtClean="0">
                <a:solidFill>
                  <a:schemeClr val="bg1"/>
                </a:solidFill>
              </a:rPr>
              <a:t>trogloxenes </a:t>
            </a:r>
          </a:p>
          <a:p>
            <a:endParaRPr lang="en-US" b="1" dirty="0" smtClean="0">
              <a:solidFill>
                <a:schemeClr val="bg1"/>
              </a:solidFill>
            </a:endParaRPr>
          </a:p>
          <a:p>
            <a:pPr marL="285750" indent="-285750">
              <a:buFont typeface="Arial" panose="020B0604020202020204" pitchFamily="34" charset="0"/>
              <a:buChar char="•"/>
            </a:pPr>
            <a:r>
              <a:rPr lang="en-US" b="1" dirty="0" smtClean="0">
                <a:solidFill>
                  <a:schemeClr val="bg1"/>
                </a:solidFill>
              </a:rPr>
              <a:t>Some collected species still need identification but there are fewer and</a:t>
            </a:r>
          </a:p>
          <a:p>
            <a:r>
              <a:rPr lang="en-US" b="1" dirty="0">
                <a:solidFill>
                  <a:schemeClr val="bg1"/>
                </a:solidFill>
              </a:rPr>
              <a:t>	</a:t>
            </a:r>
            <a:r>
              <a:rPr lang="en-US" b="1" dirty="0" smtClean="0">
                <a:solidFill>
                  <a:schemeClr val="bg1"/>
                </a:solidFill>
              </a:rPr>
              <a:t>fewer trained systematists. </a:t>
            </a:r>
          </a:p>
          <a:p>
            <a:endParaRPr lang="en-US" b="1" dirty="0" smtClean="0">
              <a:solidFill>
                <a:schemeClr val="bg1"/>
              </a:solidFill>
            </a:endParaRPr>
          </a:p>
          <a:p>
            <a:pPr marL="285750" indent="-285750">
              <a:buFont typeface="Arial" panose="020B0604020202020204" pitchFamily="34" charset="0"/>
              <a:buChar char="•"/>
            </a:pPr>
            <a:r>
              <a:rPr lang="en-US" b="1" dirty="0" smtClean="0">
                <a:solidFill>
                  <a:schemeClr val="bg1"/>
                </a:solidFill>
              </a:rPr>
              <a:t>Conservation of California caves is very important as long as it does not </a:t>
            </a:r>
          </a:p>
          <a:p>
            <a:r>
              <a:rPr lang="en-US" b="1" dirty="0">
                <a:solidFill>
                  <a:schemeClr val="bg1"/>
                </a:solidFill>
              </a:rPr>
              <a:t>	</a:t>
            </a:r>
            <a:r>
              <a:rPr lang="en-US" b="1" dirty="0" smtClean="0">
                <a:solidFill>
                  <a:schemeClr val="bg1"/>
                </a:solidFill>
              </a:rPr>
              <a:t>hinder future research by unnecessary restrictions or exorbitant fees.</a:t>
            </a:r>
            <a:endParaRPr lang="en-US" b="1"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82196381"/>
      </p:ext>
    </p:extLst>
  </p:cSld>
  <p:clrMapOvr>
    <a:masterClrMapping/>
  </p:clrMapOvr>
  <mc:AlternateContent xmlns:mc="http://schemas.openxmlformats.org/markup-compatibility/2006" xmlns:p14="http://schemas.microsoft.com/office/powerpoint/2010/main">
    <mc:Choice Requires="p14">
      <p:transition spd="slow" p14:dur="2000" advTm="77523"/>
    </mc:Choice>
    <mc:Fallback xmlns="">
      <p:transition spd="slow" advTm="77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05000" y="-38100"/>
            <a:ext cx="5181600" cy="6908800"/>
          </a:xfrm>
        </p:spPr>
      </p:pic>
      <p:sp>
        <p:nvSpPr>
          <p:cNvPr id="2" name="Title 1"/>
          <p:cNvSpPr>
            <a:spLocks noGrp="1"/>
          </p:cNvSpPr>
          <p:nvPr>
            <p:ph type="title"/>
          </p:nvPr>
        </p:nvSpPr>
        <p:spPr>
          <a:xfrm>
            <a:off x="4267200" y="4191000"/>
            <a:ext cx="2971800" cy="1143000"/>
          </a:xfrm>
        </p:spPr>
        <p:txBody>
          <a:bodyPr>
            <a:normAutofit/>
          </a:bodyPr>
          <a:lstStyle/>
          <a:p>
            <a:pPr algn="l"/>
            <a:r>
              <a:rPr lang="en-US" sz="3200" b="1" dirty="0" smtClean="0">
                <a:solidFill>
                  <a:srgbClr val="FFFF00"/>
                </a:solidFill>
                <a:effectLst>
                  <a:outerShdw blurRad="38100" dist="38100" dir="2700000" algn="tl">
                    <a:srgbClr val="000000">
                      <a:alpha val="43137"/>
                    </a:srgbClr>
                  </a:outerShdw>
                </a:effectLst>
              </a:rPr>
              <a:t>Dr.  Rolf  </a:t>
            </a:r>
            <a:r>
              <a:rPr lang="en-US" sz="3200" b="1" dirty="0" err="1" smtClean="0">
                <a:solidFill>
                  <a:srgbClr val="FFFF00"/>
                </a:solidFill>
                <a:effectLst>
                  <a:outerShdw blurRad="38100" dist="38100" dir="2700000" algn="tl">
                    <a:srgbClr val="000000">
                      <a:alpha val="43137"/>
                    </a:srgbClr>
                  </a:outerShdw>
                </a:effectLst>
              </a:rPr>
              <a:t>Aalbu</a:t>
            </a:r>
            <a:endParaRPr lang="en-US" sz="32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419599" y="5943600"/>
            <a:ext cx="2566985" cy="461665"/>
          </a:xfrm>
          <a:prstGeom prst="rect">
            <a:avLst/>
          </a:prstGeom>
        </p:spPr>
        <p:txBody>
          <a:bodyPr wrap="none">
            <a:spAutoFit/>
          </a:bodyPr>
          <a:lstStyle/>
          <a:p>
            <a:r>
              <a:rPr lang="en-US" sz="2400" b="1" dirty="0">
                <a:solidFill>
                  <a:srgbClr val="FFFF00"/>
                </a:solidFill>
              </a:rPr>
              <a:t>Beetles and </a:t>
            </a:r>
            <a:r>
              <a:rPr lang="en-US" sz="2400" b="1" dirty="0" smtClean="0">
                <a:solidFill>
                  <a:srgbClr val="FFFF00"/>
                </a:solidFill>
              </a:rPr>
              <a:t>Caves</a:t>
            </a:r>
            <a:endParaRPr lang="en-US" sz="2400" dirty="0">
              <a:solidFill>
                <a:srgbClr val="FFFF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36914829"/>
      </p:ext>
    </p:extLst>
  </p:cSld>
  <p:clrMapOvr>
    <a:masterClrMapping/>
  </p:clrMapOvr>
  <mc:AlternateContent xmlns:mc="http://schemas.openxmlformats.org/markup-compatibility/2006" xmlns:p14="http://schemas.microsoft.com/office/powerpoint/2010/main">
    <mc:Choice Requires="p14">
      <p:transition spd="slow" p14:dur="2000" advTm="221749"/>
    </mc:Choice>
    <mc:Fallback xmlns="">
      <p:transition spd="slow" advTm="22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1" y="-57043"/>
            <a:ext cx="9339097" cy="6991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152400" y="152400"/>
            <a:ext cx="87630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solidFill>
                  <a:schemeClr val="bg1"/>
                </a:solidFill>
              </a:rPr>
              <a:t>Outline</a:t>
            </a:r>
          </a:p>
          <a:p>
            <a:pPr marL="0" indent="0" algn="ctr">
              <a:buNone/>
            </a:pPr>
            <a:endParaRPr lang="en-US" dirty="0" smtClean="0">
              <a:solidFill>
                <a:schemeClr val="bg1"/>
              </a:solidFill>
            </a:endParaRPr>
          </a:p>
          <a:p>
            <a:r>
              <a:rPr lang="en-US" dirty="0" smtClean="0">
                <a:solidFill>
                  <a:schemeClr val="bg1"/>
                </a:solidFill>
              </a:rPr>
              <a:t>Coleoptera (beetle) abundance</a:t>
            </a:r>
          </a:p>
          <a:p>
            <a:r>
              <a:rPr lang="en-US" dirty="0" smtClean="0">
                <a:solidFill>
                  <a:schemeClr val="bg1"/>
                </a:solidFill>
              </a:rPr>
              <a:t>Cave Coleoptera in California</a:t>
            </a:r>
          </a:p>
          <a:p>
            <a:r>
              <a:rPr lang="en-US" dirty="0" smtClean="0">
                <a:solidFill>
                  <a:schemeClr val="bg1"/>
                </a:solidFill>
              </a:rPr>
              <a:t>Cave adaptive radiation patterns</a:t>
            </a:r>
          </a:p>
          <a:p>
            <a:r>
              <a:rPr lang="en-US" dirty="0" smtClean="0">
                <a:solidFill>
                  <a:schemeClr val="bg1"/>
                </a:solidFill>
              </a:rPr>
              <a:t>Major cave morphological adaptations</a:t>
            </a:r>
          </a:p>
          <a:p>
            <a:r>
              <a:rPr lang="en-US" dirty="0" smtClean="0">
                <a:solidFill>
                  <a:schemeClr val="bg1"/>
                </a:solidFill>
              </a:rPr>
              <a:t>Three main California cave beetle surveys</a:t>
            </a:r>
          </a:p>
          <a:p>
            <a:r>
              <a:rPr lang="en-US" dirty="0" smtClean="0">
                <a:solidFill>
                  <a:schemeClr val="bg1"/>
                </a:solidFill>
              </a:rPr>
              <a:t>Other California discoveries</a:t>
            </a:r>
          </a:p>
          <a:p>
            <a:r>
              <a:rPr lang="en-US" dirty="0" smtClean="0">
                <a:solidFill>
                  <a:schemeClr val="bg1"/>
                </a:solidFill>
              </a:rPr>
              <a:t>Comparison to other areas</a:t>
            </a:r>
          </a:p>
          <a:p>
            <a:r>
              <a:rPr lang="en-US" dirty="0" smtClean="0">
                <a:solidFill>
                  <a:schemeClr val="bg1"/>
                </a:solidFill>
              </a:rPr>
              <a:t>Status of research on California Cave Coleoptera</a:t>
            </a:r>
          </a:p>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998107"/>
      </p:ext>
    </p:extLst>
  </p:cSld>
  <p:clrMapOvr>
    <a:masterClrMapping/>
  </p:clrMapOvr>
  <mc:AlternateContent xmlns:mc="http://schemas.openxmlformats.org/markup-compatibility/2006">
    <mc:Choice xmlns:p14="http://schemas.microsoft.com/office/powerpoint/2010/main" Requires="p14">
      <p:transition spd="slow" p14:dur="2000" advTm="38000"/>
    </mc:Choice>
    <mc:Fallback>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329" y="-20320"/>
            <a:ext cx="3733799" cy="299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 y="2265007"/>
            <a:ext cx="6182360" cy="459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609600"/>
            <a:ext cx="4949753" cy="1015663"/>
          </a:xfrm>
          <a:prstGeom prst="rect">
            <a:avLst/>
          </a:prstGeom>
          <a:noFill/>
        </p:spPr>
        <p:txBody>
          <a:bodyPr wrap="none" rtlCol="0">
            <a:spAutoFit/>
          </a:bodyPr>
          <a:lstStyle/>
          <a:p>
            <a:r>
              <a:rPr lang="en-US" sz="4000" dirty="0" smtClean="0">
                <a:solidFill>
                  <a:schemeClr val="bg1"/>
                </a:solidFill>
              </a:rPr>
              <a:t>Coleoptera Abundance</a:t>
            </a:r>
          </a:p>
          <a:p>
            <a:pPr algn="ctr"/>
            <a:r>
              <a:rPr lang="en-US" sz="2000" dirty="0" smtClean="0">
                <a:solidFill>
                  <a:schemeClr val="bg1"/>
                </a:solidFill>
              </a:rPr>
              <a:t>211 Families</a:t>
            </a:r>
            <a:endParaRPr lang="en-US" sz="2000"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94287995"/>
      </p:ext>
    </p:extLst>
  </p:cSld>
  <p:clrMapOvr>
    <a:masterClrMapping/>
  </p:clrMapOvr>
  <mc:AlternateContent xmlns:mc="http://schemas.openxmlformats.org/markup-compatibility/2006" xmlns:p14="http://schemas.microsoft.com/office/powerpoint/2010/main">
    <mc:Choice Requires="p14">
      <p:transition spd="slow" p14:dur="2000" advTm="46640"/>
    </mc:Choice>
    <mc:Fallback xmlns="">
      <p:transition spd="slow" advTm="4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934" x="3409950" y="4229100"/>
          <p14:tracePt t="27989" x="3397250" y="4241800"/>
          <p14:tracePt t="28006" x="3416300" y="4267200"/>
          <p14:tracePt t="28007" x="3422650" y="4298950"/>
          <p14:tracePt t="28022" x="3435350" y="4305300"/>
          <p14:tracePt t="28040" x="3435350" y="4318000"/>
          <p14:tracePt t="28055" x="3441700" y="4343400"/>
          <p14:tracePt t="28072" x="3454400" y="4356100"/>
          <p14:tracePt t="28091" x="3460750" y="4362450"/>
          <p14:tracePt t="28125" x="3473450" y="4375150"/>
          <p14:tracePt t="28157" x="3479800" y="4381500"/>
          <p14:tracePt t="28174" x="3492500" y="4400550"/>
          <p14:tracePt t="28190" x="3498850" y="4400550"/>
          <p14:tracePt t="28206" x="3511550" y="4413250"/>
          <p14:tracePt t="28237" x="3517900" y="4419600"/>
          <p14:tracePt t="28317" x="3530600" y="4419600"/>
          <p14:tracePt t="28329" x="3549650" y="4438650"/>
          <p14:tracePt t="28373" x="3556000" y="4438650"/>
          <p14:tracePt t="28405" x="3568700" y="4438650"/>
          <p14:tracePt t="28541" x="3575050" y="4438650"/>
          <p14:tracePt t="28598" x="3594100" y="4438650"/>
          <p14:tracePt t="28613" x="3613150" y="4438650"/>
          <p14:tracePt t="28614" x="3625850" y="4438650"/>
          <p14:tracePt t="28624" x="3644900" y="4438650"/>
          <p14:tracePt t="28641" x="3651250" y="4432300"/>
          <p14:tracePt t="28654" x="3670300" y="4425950"/>
          <p14:tracePt t="28674" x="3689350" y="4425950"/>
          <p14:tracePt t="28710" x="3702050" y="4425950"/>
          <p14:tracePt t="28757" x="3708400" y="4413250"/>
          <p14:tracePt t="28763" x="3727450" y="4394200"/>
          <p14:tracePt t="28773" x="3740150" y="4387850"/>
          <p14:tracePt t="28790" x="3746500" y="4375150"/>
          <p14:tracePt t="28807" x="3765550" y="4356100"/>
          <p14:tracePt t="28822" x="3778250" y="4330700"/>
          <p14:tracePt t="28844" x="3797300" y="4311650"/>
          <p14:tracePt t="28856" x="3803650" y="4279900"/>
          <p14:tracePt t="28893" x="3816350" y="4260850"/>
          <p14:tracePt t="28909" x="3816350" y="4254500"/>
          <p14:tracePt t="28910" x="3822700" y="4235450"/>
          <p14:tracePt t="28941" x="3835400" y="4222750"/>
          <p14:tracePt t="28942" x="3841750" y="4216400"/>
          <p14:tracePt t="28955" x="3854450" y="4197350"/>
          <p14:tracePt t="29013" x="3854450" y="4184650"/>
          <p14:tracePt t="29029" x="3860800" y="4178300"/>
          <p14:tracePt t="29030" x="3860800" y="4165600"/>
          <p14:tracePt t="29041" x="3860800" y="4159250"/>
          <p14:tracePt t="29057" x="3860800" y="4146550"/>
          <p14:tracePt t="29073" x="3860800" y="4140200"/>
          <p14:tracePt t="29089" x="3860800" y="4121150"/>
          <p14:tracePt t="29106" x="3860800" y="4102100"/>
          <p14:tracePt t="29121" x="3860800" y="4070350"/>
          <p14:tracePt t="29141" x="3860800" y="4064000"/>
          <p14:tracePt t="29154" x="3860800" y="4051300"/>
          <p14:tracePt t="29154" x="3860800" y="4044950"/>
          <p14:tracePt t="29174" x="3860800" y="4025900"/>
          <p14:tracePt t="29192" x="3854450" y="4013200"/>
          <p14:tracePt t="29206" x="3848100" y="4006850"/>
          <p14:tracePt t="29222" x="3835400" y="3994150"/>
          <p14:tracePt t="29261" x="3829050" y="3987800"/>
          <p14:tracePt t="29293" x="3797300" y="3975100"/>
          <p14:tracePt t="29309" x="3790950" y="3968750"/>
          <p14:tracePt t="29341" x="3778250" y="3956050"/>
          <p14:tracePt t="29389" x="3759200" y="3956050"/>
          <p14:tracePt t="29413" x="3752850" y="3956050"/>
          <p14:tracePt t="29438" x="3740150" y="3956050"/>
          <p14:tracePt t="29461" x="3733800" y="3956050"/>
          <p14:tracePt t="29485" x="3714750" y="3956050"/>
          <p14:tracePt t="29534" x="3702050" y="3956050"/>
          <p14:tracePt t="29549" x="3683000" y="3962400"/>
          <p14:tracePt t="29573" x="3676650" y="3975100"/>
          <p14:tracePt t="29581" x="3657600" y="3981450"/>
          <p14:tracePt t="29589" x="3644900" y="3981450"/>
          <p14:tracePt t="29592" x="3619500" y="3981450"/>
          <p14:tracePt t="29607" x="3581400" y="4013200"/>
          <p14:tracePt t="29621" x="3568700" y="4013200"/>
          <p14:tracePt t="29657" x="3562350" y="4019550"/>
          <p14:tracePt t="29663" x="3549650" y="4032250"/>
          <p14:tracePt t="29693" x="3543300" y="4038600"/>
          <p14:tracePt t="29721" x="3524250" y="4038600"/>
          <p14:tracePt t="29746" x="3511550" y="4051300"/>
          <p14:tracePt t="29768" x="3505200" y="4057650"/>
          <p14:tracePt t="29773" x="3505200" y="4070350"/>
          <p14:tracePt t="29774" x="3492500" y="4076700"/>
          <p14:tracePt t="29788" x="3486150" y="4095750"/>
          <p14:tracePt t="29810" x="3454400" y="4127500"/>
          <p14:tracePt t="29828" x="3448050" y="4146550"/>
          <p14:tracePt t="29839" x="3435350" y="4165600"/>
          <p14:tracePt t="29856" x="3409950" y="4191000"/>
          <p14:tracePt t="29856" x="3409950" y="4203700"/>
          <p14:tracePt t="29877" x="3397250" y="4210050"/>
          <p14:tracePt t="29888" x="3397250" y="4222750"/>
          <p14:tracePt t="29906" x="3390900" y="4248150"/>
          <p14:tracePt t="29921" x="3390900" y="4267200"/>
          <p14:tracePt t="29942" x="3371850" y="4286250"/>
          <p14:tracePt t="29955" x="3371850" y="4298950"/>
          <p14:tracePt t="29973" x="3371850" y="4318000"/>
          <p14:tracePt t="29991" x="3371850" y="4337050"/>
          <p14:tracePt t="30007" x="3371850" y="4343400"/>
          <p14:tracePt t="30021" x="3371850" y="4356100"/>
          <p14:tracePt t="30061" x="3371850" y="4362450"/>
          <p14:tracePt t="30094" x="3371850" y="4375150"/>
          <p14:tracePt t="30101" x="3371850" y="4381500"/>
          <p14:tracePt t="30109" x="3378200" y="4394200"/>
          <p14:tracePt t="30141" x="3384550" y="4400550"/>
          <p14:tracePt t="30435" x="0" y="0"/>
        </p14:tracePtLst>
        <p14:tracePtLst>
          <p14:tracePt t="40678" x="8121650" y="1028700"/>
          <p14:tracePt t="40686" x="8128000" y="1041400"/>
          <p14:tracePt t="40687" x="8128000" y="1066800"/>
          <p14:tracePt t="40703" x="8140700" y="1104900"/>
          <p14:tracePt t="40720" x="8147050" y="1143000"/>
          <p14:tracePt t="40737" x="8147050" y="1181100"/>
          <p14:tracePt t="40753" x="8159750" y="1238250"/>
          <p14:tracePt t="40786" x="8159750" y="1257300"/>
          <p14:tracePt t="40789" x="8166100" y="1308100"/>
          <p14:tracePt t="40802" x="8178800" y="1333500"/>
          <p14:tracePt t="40836" x="8185150" y="1346200"/>
          <p14:tracePt t="40837" x="8197850" y="1365250"/>
          <p14:tracePt t="40878" x="8197850" y="1384300"/>
          <p14:tracePt t="40893" x="8204200" y="1390650"/>
          <p14:tracePt t="40927" x="8204200" y="1403350"/>
          <p14:tracePt t="40927" x="8216900" y="1409700"/>
          <p14:tracePt t="40937" x="8223250" y="1422400"/>
          <p14:tracePt t="40955" x="8235950" y="1428750"/>
          <p14:tracePt t="40998" x="8242300" y="1441450"/>
          <p14:tracePt t="41054" x="8255000" y="1447800"/>
          <p14:tracePt t="41094" x="8261350" y="1447800"/>
          <p14:tracePt t="41126" x="8274050" y="1447800"/>
          <p14:tracePt t="41142" x="8280400" y="1460500"/>
          <p14:tracePt t="41190" x="8293100" y="1460500"/>
          <p14:tracePt t="41205" x="8312150" y="1460500"/>
          <p14:tracePt t="41229" x="8318500" y="1460500"/>
          <p14:tracePt t="41238" x="8331200" y="1460500"/>
          <p14:tracePt t="41246" x="8337550" y="1460500"/>
          <p14:tracePt t="41270" x="8356600" y="1460500"/>
          <p14:tracePt t="41270" x="8369300" y="1460500"/>
          <p14:tracePt t="41287" x="8388350" y="1460500"/>
          <p14:tracePt t="41303" x="8413750" y="1460500"/>
          <p14:tracePt t="41336" x="8426450" y="1460500"/>
          <p14:tracePt t="41337" x="8464550" y="1460500"/>
          <p14:tracePt t="41354" x="8483600" y="1460500"/>
          <p14:tracePt t="41371" x="8509000" y="1460500"/>
          <p14:tracePt t="41388" x="8547100" y="1460500"/>
          <p14:tracePt t="41402" x="8559800" y="1460500"/>
          <p14:tracePt t="41425" x="8566150" y="1460500"/>
          <p14:tracePt t="41436" x="8597900" y="1441450"/>
          <p14:tracePt t="41455" x="8616950" y="1435100"/>
          <p14:tracePt t="41469" x="8636000" y="1422400"/>
          <p14:tracePt t="41487" x="8655050" y="1416050"/>
          <p14:tracePt t="41502" x="8661400" y="1416050"/>
          <p14:tracePt t="41519" x="8693150" y="1384300"/>
          <p14:tracePt t="41535" x="8699500" y="1384300"/>
          <p14:tracePt t="41555" x="8712200" y="1377950"/>
          <p14:tracePt t="41569" x="8731250" y="1365250"/>
          <p14:tracePt t="41607" x="8737600" y="1365250"/>
          <p14:tracePt t="41608" x="8750300" y="1358900"/>
          <p14:tracePt t="41621" x="8756650" y="1346200"/>
          <p14:tracePt t="41636" x="8769350" y="1339850"/>
          <p14:tracePt t="41655" x="8775700" y="1327150"/>
          <p14:tracePt t="41669" x="8794750" y="1308100"/>
          <p14:tracePt t="41689" x="8807450" y="1301750"/>
          <p14:tracePt t="41703" x="8813800" y="1289050"/>
          <p14:tracePt t="41720" x="8826500" y="1282700"/>
          <p14:tracePt t="41736" x="8826500" y="1250950"/>
          <p14:tracePt t="41754" x="8845550" y="1231900"/>
          <p14:tracePt t="41822" x="8845550" y="1212850"/>
          <p14:tracePt t="41838" x="8845550" y="1206500"/>
          <p14:tracePt t="41846" x="8845550" y="1193800"/>
          <p14:tracePt t="41862" x="8845550" y="1187450"/>
          <p14:tracePt t="42192"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855"/>
            <a:ext cx="9319071" cy="7009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792162"/>
          </a:xfrm>
        </p:spPr>
        <p:txBody>
          <a:bodyPr/>
          <a:lstStyle/>
          <a:p>
            <a:r>
              <a:rPr lang="en-US" dirty="0" smtClean="0">
                <a:solidFill>
                  <a:schemeClr val="bg1"/>
                </a:solidFill>
              </a:rPr>
              <a:t>Cave Coleoptera (Beetles)</a:t>
            </a:r>
            <a:endParaRPr lang="en-US" dirty="0">
              <a:solidFill>
                <a:schemeClr val="bg1"/>
              </a:solidFill>
            </a:endParaRPr>
          </a:p>
        </p:txBody>
      </p:sp>
      <p:sp>
        <p:nvSpPr>
          <p:cNvPr id="3" name="Content Placeholder 2"/>
          <p:cNvSpPr>
            <a:spLocks noGrp="1"/>
          </p:cNvSpPr>
          <p:nvPr>
            <p:ph idx="1"/>
          </p:nvPr>
        </p:nvSpPr>
        <p:spPr>
          <a:xfrm>
            <a:off x="457200" y="1066801"/>
            <a:ext cx="8229600" cy="3200399"/>
          </a:xfrm>
        </p:spPr>
        <p:txBody>
          <a:bodyPr>
            <a:normAutofit fontScale="85000" lnSpcReduction="20000"/>
          </a:bodyPr>
          <a:lstStyle/>
          <a:p>
            <a:r>
              <a:rPr lang="en-US" sz="2800" dirty="0" smtClean="0">
                <a:solidFill>
                  <a:schemeClr val="bg1"/>
                </a:solidFill>
                <a:latin typeface="Times New Roman" panose="02020603050405020304" pitchFamily="18" charset="0"/>
                <a:cs typeface="Times New Roman" panose="02020603050405020304" pitchFamily="18" charset="0"/>
              </a:rPr>
              <a:t>Only about 12 of the 211 families have cave modified species</a:t>
            </a:r>
          </a:p>
          <a:p>
            <a:r>
              <a:rPr lang="en-US" sz="2800" dirty="0" smtClean="0">
                <a:solidFill>
                  <a:schemeClr val="bg1"/>
                </a:solidFill>
                <a:latin typeface="Times New Roman" panose="02020603050405020304" pitchFamily="18" charset="0"/>
                <a:cs typeface="Times New Roman" panose="02020603050405020304" pitchFamily="18" charset="0"/>
              </a:rPr>
              <a:t>In California, these include the following:</a:t>
            </a:r>
          </a:p>
          <a:p>
            <a:pPr lvl="1">
              <a:buClr>
                <a:srgbClr val="00B050"/>
              </a:buClr>
              <a:buFont typeface="Wingdings" panose="05000000000000000000" pitchFamily="2" charset="2"/>
              <a:buChar char="ü"/>
            </a:pPr>
            <a:r>
              <a:rPr lang="en-US" sz="1800" dirty="0" err="1">
                <a:solidFill>
                  <a:schemeClr val="bg1"/>
                </a:solidFill>
                <a:latin typeface="Times New Roman" panose="02020603050405020304" pitchFamily="18" charset="0"/>
                <a:cs typeface="Times New Roman" panose="02020603050405020304" pitchFamily="18" charset="0"/>
              </a:rPr>
              <a:t>Anobiidae</a:t>
            </a:r>
            <a:r>
              <a:rPr lang="en-US" sz="1800" dirty="0">
                <a:solidFill>
                  <a:schemeClr val="bg1"/>
                </a:solidFill>
                <a:latin typeface="Times New Roman" panose="02020603050405020304" pitchFamily="18" charset="0"/>
                <a:cs typeface="Times New Roman" panose="02020603050405020304" pitchFamily="18" charset="0"/>
              </a:rPr>
              <a:t>  ( spider beetles )</a:t>
            </a:r>
          </a:p>
          <a:p>
            <a:pPr lvl="1">
              <a:buClr>
                <a:srgbClr val="00B050"/>
              </a:buClr>
              <a:buFont typeface="Wingdings" panose="05000000000000000000" pitchFamily="2" charset="2"/>
              <a:buChar char="ü"/>
            </a:pPr>
            <a:r>
              <a:rPr lang="en-US" sz="1800" dirty="0" err="1" smtClean="0">
                <a:solidFill>
                  <a:schemeClr val="bg1"/>
                </a:solidFill>
                <a:latin typeface="Times New Roman" panose="02020603050405020304" pitchFamily="18" charset="0"/>
                <a:cs typeface="Times New Roman" panose="02020603050405020304" pitchFamily="18" charset="0"/>
              </a:rPr>
              <a:t>Carabidae</a:t>
            </a:r>
            <a:r>
              <a:rPr lang="en-US" sz="1800" dirty="0" smtClean="0">
                <a:solidFill>
                  <a:schemeClr val="bg1"/>
                </a:solidFill>
                <a:latin typeface="Times New Roman" panose="02020603050405020304" pitchFamily="18" charset="0"/>
                <a:cs typeface="Times New Roman" panose="02020603050405020304" pitchFamily="18" charset="0"/>
              </a:rPr>
              <a:t>  ( predaceous </a:t>
            </a:r>
            <a:r>
              <a:rPr lang="en-US" sz="1800" dirty="0">
                <a:solidFill>
                  <a:schemeClr val="bg1"/>
                </a:solidFill>
                <a:latin typeface="Times New Roman" panose="02020603050405020304" pitchFamily="18" charset="0"/>
                <a:cs typeface="Times New Roman" panose="02020603050405020304" pitchFamily="18" charset="0"/>
              </a:rPr>
              <a:t>g</a:t>
            </a:r>
            <a:r>
              <a:rPr lang="en-US" sz="1800" dirty="0" smtClean="0">
                <a:solidFill>
                  <a:schemeClr val="bg1"/>
                </a:solidFill>
                <a:latin typeface="Times New Roman" panose="02020603050405020304" pitchFamily="18" charset="0"/>
                <a:cs typeface="Times New Roman" panose="02020603050405020304" pitchFamily="18" charset="0"/>
              </a:rPr>
              <a:t>round beetles )</a:t>
            </a:r>
          </a:p>
          <a:p>
            <a:pPr lvl="1">
              <a:buClr>
                <a:srgbClr val="00B050"/>
              </a:buClr>
              <a:buFont typeface="Wingdings" panose="05000000000000000000" pitchFamily="2" charset="2"/>
              <a:buChar char="ü"/>
            </a:pPr>
            <a:r>
              <a:rPr lang="en-US" sz="1800" dirty="0" err="1" smtClean="0">
                <a:solidFill>
                  <a:schemeClr val="bg1"/>
                </a:solidFill>
                <a:latin typeface="Times New Roman" panose="02020603050405020304" pitchFamily="18" charset="0"/>
                <a:cs typeface="Times New Roman" panose="02020603050405020304" pitchFamily="18" charset="0"/>
              </a:rPr>
              <a:t>Curculionidae</a:t>
            </a:r>
            <a:r>
              <a:rPr lang="en-US" sz="1800" dirty="0" smtClean="0">
                <a:solidFill>
                  <a:schemeClr val="bg1"/>
                </a:solidFill>
                <a:latin typeface="Times New Roman" panose="02020603050405020304" pitchFamily="18" charset="0"/>
                <a:cs typeface="Times New Roman" panose="02020603050405020304" pitchFamily="18" charset="0"/>
              </a:rPr>
              <a:t> ( weevils )</a:t>
            </a:r>
          </a:p>
          <a:p>
            <a:pPr lvl="1">
              <a:buClr>
                <a:srgbClr val="00B050"/>
              </a:buClr>
              <a:buFont typeface="Wingdings" panose="05000000000000000000" pitchFamily="2" charset="2"/>
              <a:buChar char="ü"/>
            </a:pPr>
            <a:r>
              <a:rPr lang="en-US" sz="1800" dirty="0" err="1" smtClean="0">
                <a:solidFill>
                  <a:schemeClr val="bg1"/>
                </a:solidFill>
                <a:latin typeface="Times New Roman" panose="02020603050405020304" pitchFamily="18" charset="0"/>
                <a:cs typeface="Times New Roman" panose="02020603050405020304" pitchFamily="18" charset="0"/>
              </a:rPr>
              <a:t>Leiodidae</a:t>
            </a:r>
            <a:r>
              <a:rPr lang="en-US" sz="1800" dirty="0" smtClean="0">
                <a:solidFill>
                  <a:schemeClr val="bg1"/>
                </a:solidFill>
                <a:latin typeface="Times New Roman" panose="02020603050405020304" pitchFamily="18" charset="0"/>
                <a:cs typeface="Times New Roman" panose="02020603050405020304" pitchFamily="18" charset="0"/>
              </a:rPr>
              <a:t>  ( round fungus beetles )</a:t>
            </a:r>
          </a:p>
          <a:p>
            <a:pPr lvl="1">
              <a:buClr>
                <a:srgbClr val="00B050"/>
              </a:buClr>
              <a:buFont typeface="Wingdings" panose="05000000000000000000" pitchFamily="2" charset="2"/>
              <a:buChar char="ü"/>
            </a:pPr>
            <a:r>
              <a:rPr lang="en-US" sz="1800" dirty="0" err="1" smtClean="0">
                <a:solidFill>
                  <a:schemeClr val="bg1"/>
                </a:solidFill>
                <a:latin typeface="Times New Roman" panose="02020603050405020304" pitchFamily="18" charset="0"/>
                <a:cs typeface="Times New Roman" panose="02020603050405020304" pitchFamily="18" charset="0"/>
              </a:rPr>
              <a:t>Staphylinidae</a:t>
            </a:r>
            <a:r>
              <a:rPr lang="en-US" sz="1800" dirty="0" smtClean="0">
                <a:solidFill>
                  <a:schemeClr val="bg1"/>
                </a:solidFill>
                <a:latin typeface="Times New Roman" panose="02020603050405020304" pitchFamily="18" charset="0"/>
                <a:cs typeface="Times New Roman" panose="02020603050405020304" pitchFamily="18" charset="0"/>
              </a:rPr>
              <a:t>  ( rove beetles )</a:t>
            </a:r>
          </a:p>
          <a:p>
            <a:pPr lvl="1">
              <a:buClr>
                <a:srgbClr val="00B050"/>
              </a:buClr>
              <a:buFont typeface="Wingdings" panose="05000000000000000000" pitchFamily="2" charset="2"/>
              <a:buChar char="ü"/>
            </a:pPr>
            <a:r>
              <a:rPr lang="en-US" sz="1800" dirty="0" smtClean="0">
                <a:solidFill>
                  <a:schemeClr val="bg1"/>
                </a:solidFill>
                <a:latin typeface="Times New Roman" panose="02020603050405020304" pitchFamily="18" charset="0"/>
                <a:cs typeface="Times New Roman" panose="02020603050405020304" pitchFamily="18" charset="0"/>
              </a:rPr>
              <a:t>Tenebrionidae  ( darkling beetles )</a:t>
            </a:r>
          </a:p>
          <a:p>
            <a:r>
              <a:rPr lang="en-US" sz="2800" dirty="0" smtClean="0">
                <a:solidFill>
                  <a:schemeClr val="bg1"/>
                </a:solidFill>
                <a:latin typeface="Times New Roman" panose="02020603050405020304" pitchFamily="18" charset="0"/>
                <a:cs typeface="Times New Roman" panose="02020603050405020304" pitchFamily="18" charset="0"/>
              </a:rPr>
              <a:t>Modified species are either Troglophiles or </a:t>
            </a:r>
            <a:r>
              <a:rPr lang="en-US" sz="2800" dirty="0" err="1" smtClean="0">
                <a:solidFill>
                  <a:schemeClr val="bg1"/>
                </a:solidFill>
                <a:latin typeface="Times New Roman" panose="02020603050405020304" pitchFamily="18" charset="0"/>
                <a:cs typeface="Times New Roman" panose="02020603050405020304" pitchFamily="18" charset="0"/>
              </a:rPr>
              <a:t>Troglobites</a:t>
            </a:r>
            <a:endParaRPr lang="en-US" sz="2800" dirty="0" smtClean="0">
              <a:solidFill>
                <a:schemeClr val="bg1"/>
              </a:solidFill>
              <a:latin typeface="Times New Roman" panose="02020603050405020304" pitchFamily="18" charset="0"/>
              <a:cs typeface="Times New Roman" panose="02020603050405020304" pitchFamily="18" charset="0"/>
            </a:endParaRPr>
          </a:p>
          <a:p>
            <a:r>
              <a:rPr lang="en-US" sz="2800" dirty="0" smtClean="0">
                <a:solidFill>
                  <a:schemeClr val="bg1"/>
                </a:solidFill>
                <a:latin typeface="Times New Roman" panose="02020603050405020304" pitchFamily="18" charset="0"/>
                <a:cs typeface="Times New Roman" panose="02020603050405020304" pitchFamily="18" charset="0"/>
              </a:rPr>
              <a:t>Other families include mainly Trogloxenes</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smtClean="0">
                <a:solidFill>
                  <a:schemeClr val="bg1"/>
                </a:solidFill>
                <a:latin typeface="Times New Roman" panose="02020603050405020304" pitchFamily="18" charset="0"/>
                <a:cs typeface="Times New Roman" panose="02020603050405020304" pitchFamily="18" charset="0"/>
              </a:rPr>
              <a:t>or Accidentals but also some Troglophiles.</a:t>
            </a:r>
          </a:p>
          <a:p>
            <a:endParaRPr lang="en-US" sz="2800" dirty="0">
              <a:solidFill>
                <a:schemeClr val="bg1"/>
              </a:solidFill>
              <a:latin typeface="Times New Roman" panose="02020603050405020304" pitchFamily="18" charset="0"/>
              <a:cs typeface="Times New Roman" panose="02020603050405020304" pitchFamily="18" charset="0"/>
            </a:endParaRPr>
          </a:p>
          <a:p>
            <a:pPr marL="457200" lvl="1" indent="0">
              <a:buClr>
                <a:srgbClr val="00B050"/>
              </a:buClr>
              <a:buNone/>
            </a:pPr>
            <a:endParaRPr lang="en-US" dirty="0">
              <a:solidFill>
                <a:schemeClr val="bg1"/>
              </a:solidFill>
              <a:latin typeface="Times New Roman" panose="02020603050405020304" pitchFamily="18" charset="0"/>
              <a:cs typeface="Times New Roman" panose="02020603050405020304" pitchFamily="18" charset="0"/>
            </a:endParaRPr>
          </a:p>
          <a:p>
            <a:pPr lvl="1">
              <a:buClr>
                <a:srgbClr val="00B050"/>
              </a:buClr>
              <a:buFont typeface="Wingdings" panose="05000000000000000000" pitchFamily="2" charset="2"/>
              <a:buChar char="ü"/>
            </a:pPr>
            <a:endParaRPr lang="en-US" sz="1800" dirty="0" smtClean="0">
              <a:solidFill>
                <a:schemeClr val="bg1"/>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62641742"/>
      </p:ext>
    </p:extLst>
  </p:cSld>
  <p:clrMapOvr>
    <a:masterClrMapping/>
  </p:clrMapOvr>
  <mc:AlternateContent xmlns:mc="http://schemas.openxmlformats.org/markup-compatibility/2006" xmlns:p14="http://schemas.microsoft.com/office/powerpoint/2010/main">
    <mc:Choice Requires="p14">
      <p:transition spd="slow" p14:dur="2000" advTm="46433"/>
    </mc:Choice>
    <mc:Fallback xmlns="">
      <p:transition spd="slow" advTm="46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09" y="30018"/>
            <a:ext cx="8993909" cy="674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14151486"/>
      </p:ext>
    </p:extLst>
  </p:cSld>
  <p:clrMapOvr>
    <a:masterClrMapping/>
  </p:clrMapOvr>
  <mc:AlternateContent xmlns:mc="http://schemas.openxmlformats.org/markup-compatibility/2006" xmlns:p14="http://schemas.microsoft.com/office/powerpoint/2010/main">
    <mc:Choice Requires="p14">
      <p:transition spd="slow" p14:dur="2000" advTm="107943"/>
    </mc:Choice>
    <mc:Fallback xmlns="">
      <p:transition spd="slow" advTm="10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2" descr="Adjusted negative 1 - 12-03-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4" y="3430602"/>
            <a:ext cx="5145571" cy="34273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25wagnerity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28" y="0"/>
            <a:ext cx="5156977" cy="3962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9grrandismaleMont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899"/>
            <a:ext cx="4267200" cy="327915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9305" y="3258267"/>
            <a:ext cx="3974695" cy="2674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257800" y="6019800"/>
            <a:ext cx="3657600" cy="477054"/>
          </a:xfrm>
          <a:prstGeom prst="rect">
            <a:avLst/>
          </a:prstGeom>
        </p:spPr>
        <p:txBody>
          <a:bodyPr wrap="square">
            <a:spAutoFit/>
          </a:bodyPr>
          <a:lstStyle/>
          <a:p>
            <a:r>
              <a:rPr lang="en-US" sz="1400" b="1" dirty="0" smtClean="0">
                <a:solidFill>
                  <a:schemeClr val="bg1"/>
                </a:solidFill>
              </a:rPr>
              <a:t>XEROPHILIC CAVERNICOLE</a:t>
            </a:r>
          </a:p>
          <a:p>
            <a:r>
              <a:rPr lang="en-US" sz="1100" i="1" dirty="0" err="1" smtClean="0">
                <a:solidFill>
                  <a:schemeClr val="bg1"/>
                </a:solidFill>
              </a:rPr>
              <a:t>Eschatomoxys</a:t>
            </a:r>
            <a:r>
              <a:rPr lang="en-US" sz="1100" i="1" dirty="0" err="1" smtClean="0"/>
              <a:t>E</a:t>
            </a:r>
            <a:r>
              <a:rPr lang="en-US" sz="1100" i="1" dirty="0" err="1" smtClean="0">
                <a:solidFill>
                  <a:schemeClr val="bg1"/>
                </a:solidFill>
              </a:rPr>
              <a:t>wagneri</a:t>
            </a:r>
            <a:r>
              <a:rPr lang="en-US" sz="1100" i="1" dirty="0" smtClean="0">
                <a:solidFill>
                  <a:schemeClr val="bg1"/>
                </a:solidFill>
              </a:rPr>
              <a:t> Blaisdell </a:t>
            </a:r>
            <a:r>
              <a:rPr lang="en-US" sz="1100" dirty="0" smtClean="0">
                <a:solidFill>
                  <a:schemeClr val="bg1"/>
                </a:solidFill>
              </a:rPr>
              <a:t>(</a:t>
            </a:r>
            <a:r>
              <a:rPr lang="en-US" sz="1100" dirty="0" err="1" smtClean="0">
                <a:solidFill>
                  <a:schemeClr val="bg1"/>
                </a:solidFill>
              </a:rPr>
              <a:t>troglophile</a:t>
            </a:r>
            <a:r>
              <a:rPr lang="en-US" sz="1100" dirty="0" smtClean="0">
                <a:solidFill>
                  <a:schemeClr val="bg1"/>
                </a:solidFill>
              </a:rPr>
              <a:t>, above)</a:t>
            </a:r>
            <a:endParaRPr lang="en-US" sz="1100" dirty="0">
              <a:solidFill>
                <a:schemeClr val="bg1"/>
              </a:solidFill>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29700597"/>
      </p:ext>
    </p:extLst>
  </p:cSld>
  <p:clrMapOvr>
    <a:masterClrMapping/>
  </p:clrMapOvr>
  <mc:AlternateContent xmlns:mc="http://schemas.openxmlformats.org/markup-compatibility/2006" xmlns:p14="http://schemas.microsoft.com/office/powerpoint/2010/main">
    <mc:Choice Requires="p14">
      <p:transition spd="slow" p14:dur="2000" advTm="28675"/>
    </mc:Choice>
    <mc:Fallback xmlns="">
      <p:transition spd="slow" advTm="28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685800" y="6160532"/>
            <a:ext cx="5455404" cy="523220"/>
          </a:xfrm>
          <a:prstGeom prst="rect">
            <a:avLst/>
          </a:prstGeom>
          <a:noFill/>
        </p:spPr>
        <p:txBody>
          <a:bodyPr wrap="none" rtlCol="0">
            <a:spAutoFit/>
          </a:bodyPr>
          <a:lstStyle/>
          <a:p>
            <a:pPr marL="342900" indent="-342900">
              <a:buAutoNum type="alphaUcParenR"/>
            </a:pPr>
            <a:r>
              <a:rPr lang="en-US" sz="1400" dirty="0" smtClean="0">
                <a:solidFill>
                  <a:schemeClr val="bg1"/>
                </a:solidFill>
              </a:rPr>
              <a:t>Reflected </a:t>
            </a:r>
            <a:r>
              <a:rPr lang="en-US" sz="1400" dirty="0">
                <a:solidFill>
                  <a:schemeClr val="bg1"/>
                </a:solidFill>
              </a:rPr>
              <a:t>light image of head with unpigmented remnant eye spot, </a:t>
            </a:r>
            <a:endParaRPr lang="en-US" sz="1400" dirty="0" smtClean="0">
              <a:solidFill>
                <a:schemeClr val="bg1"/>
              </a:solidFill>
            </a:endParaRPr>
          </a:p>
          <a:p>
            <a:pPr marL="342900" indent="-342900">
              <a:buAutoNum type="alphaUcParenR"/>
            </a:pPr>
            <a:r>
              <a:rPr lang="en-US" sz="1400" dirty="0" smtClean="0">
                <a:solidFill>
                  <a:schemeClr val="bg1"/>
                </a:solidFill>
              </a:rPr>
              <a:t>B</a:t>
            </a:r>
            <a:r>
              <a:rPr lang="en-US" sz="1400" dirty="0">
                <a:solidFill>
                  <a:schemeClr val="bg1"/>
                </a:solidFill>
              </a:rPr>
              <a:t>) Head with no eye </a:t>
            </a:r>
            <a:r>
              <a:rPr lang="en-US" sz="1400" dirty="0" smtClean="0">
                <a:solidFill>
                  <a:schemeClr val="bg1"/>
                </a:solidFill>
              </a:rPr>
              <a:t>remnants       </a:t>
            </a:r>
            <a:r>
              <a:rPr lang="en-US" sz="1000" dirty="0" smtClean="0">
                <a:solidFill>
                  <a:schemeClr val="bg1"/>
                </a:solidFill>
              </a:rPr>
              <a:t>*From Peck &amp; Wynne, 2013</a:t>
            </a:r>
            <a:endParaRPr lang="en-US" sz="1000" dirty="0">
              <a:solidFill>
                <a:schemeClr val="bg1"/>
              </a:solidFill>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131332"/>
            <a:ext cx="9111213" cy="4616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228600"/>
            <a:ext cx="8458200" cy="400110"/>
          </a:xfrm>
          <a:prstGeom prst="rect">
            <a:avLst/>
          </a:prstGeom>
        </p:spPr>
        <p:txBody>
          <a:bodyPr wrap="square">
            <a:spAutoFit/>
          </a:bodyPr>
          <a:lstStyle/>
          <a:p>
            <a:pPr algn="ctr"/>
            <a:r>
              <a:rPr lang="en-US" sz="2000" dirty="0">
                <a:solidFill>
                  <a:schemeClr val="bg1"/>
                </a:solidFill>
              </a:rPr>
              <a:t>Major cave morphological </a:t>
            </a:r>
            <a:r>
              <a:rPr lang="en-US" sz="2000" dirty="0" smtClean="0">
                <a:solidFill>
                  <a:schemeClr val="bg1"/>
                </a:solidFill>
              </a:rPr>
              <a:t>adaptations in Coleoptera	</a:t>
            </a:r>
            <a:endParaRPr lang="en-US" sz="2000" dirty="0">
              <a:solidFill>
                <a:schemeClr val="bg1"/>
              </a:solidFill>
            </a:endParaRPr>
          </a:p>
        </p:txBody>
      </p:sp>
      <p:sp>
        <p:nvSpPr>
          <p:cNvPr id="3" name="Rectangle 2"/>
          <p:cNvSpPr/>
          <p:nvPr/>
        </p:nvSpPr>
        <p:spPr>
          <a:xfrm>
            <a:off x="381000" y="762000"/>
            <a:ext cx="3876574" cy="369332"/>
          </a:xfrm>
          <a:prstGeom prst="rect">
            <a:avLst/>
          </a:prstGeom>
        </p:spPr>
        <p:txBody>
          <a:bodyPr wrap="none">
            <a:spAutoFit/>
          </a:bodyPr>
          <a:lstStyle/>
          <a:p>
            <a:pPr marL="342900" indent="-342900">
              <a:buFont typeface="+mj-lt"/>
              <a:buAutoNum type="arabicPeriod"/>
            </a:pPr>
            <a:r>
              <a:rPr lang="en-US" dirty="0" smtClean="0">
                <a:solidFill>
                  <a:schemeClr val="bg1"/>
                </a:solidFill>
              </a:rPr>
              <a:t>Reduced eyes or lack of eyes (blind)</a:t>
            </a:r>
          </a:p>
        </p:txBody>
      </p:sp>
      <p:sp>
        <p:nvSpPr>
          <p:cNvPr id="6" name="Rectangle 5"/>
          <p:cNvSpPr/>
          <p:nvPr/>
        </p:nvSpPr>
        <p:spPr>
          <a:xfrm>
            <a:off x="838200" y="5791200"/>
            <a:ext cx="5181355" cy="369332"/>
          </a:xfrm>
          <a:prstGeom prst="rect">
            <a:avLst/>
          </a:prstGeom>
        </p:spPr>
        <p:txBody>
          <a:bodyPr wrap="none">
            <a:spAutoFit/>
          </a:bodyPr>
          <a:lstStyle/>
          <a:p>
            <a:r>
              <a:rPr lang="en-US" dirty="0" smtClean="0">
                <a:solidFill>
                  <a:schemeClr val="bg1"/>
                </a:solidFill>
              </a:rPr>
              <a:t>Blind Ptomophagus species from Arizona (troglobite)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64960605"/>
      </p:ext>
    </p:extLst>
  </p:cSld>
  <p:clrMapOvr>
    <a:masterClrMapping/>
  </p:clrMapOvr>
  <mc:AlternateContent xmlns:mc="http://schemas.openxmlformats.org/markup-compatibility/2006" xmlns:p14="http://schemas.microsoft.com/office/powerpoint/2010/main">
    <mc:Choice Requires="p14">
      <p:transition spd="slow" p14:dur="2000" advTm="38045"/>
    </mc:Choice>
    <mc:Fallback xmlns="">
      <p:transition spd="slow" advTm="3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657600"/>
            <a:ext cx="6430860" cy="3192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990600"/>
            <a:ext cx="643086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 y="392668"/>
            <a:ext cx="5143972" cy="369332"/>
          </a:xfrm>
          <a:prstGeom prst="rect">
            <a:avLst/>
          </a:prstGeom>
        </p:spPr>
        <p:txBody>
          <a:bodyPr wrap="none">
            <a:spAutoFit/>
          </a:bodyPr>
          <a:lstStyle/>
          <a:p>
            <a:pPr marL="342900" indent="-342900">
              <a:buFont typeface="+mj-lt"/>
              <a:buAutoNum type="arabicPeriod" startAt="2"/>
            </a:pPr>
            <a:r>
              <a:rPr lang="en-US" dirty="0" smtClean="0">
                <a:solidFill>
                  <a:schemeClr val="bg1"/>
                </a:solidFill>
              </a:rPr>
              <a:t>Often elongate appendages and sensory organs   </a:t>
            </a:r>
          </a:p>
        </p:txBody>
      </p:sp>
      <p:sp>
        <p:nvSpPr>
          <p:cNvPr id="2" name="Rectangle 1"/>
          <p:cNvSpPr/>
          <p:nvPr/>
        </p:nvSpPr>
        <p:spPr>
          <a:xfrm>
            <a:off x="193964" y="6188178"/>
            <a:ext cx="4378036" cy="461665"/>
          </a:xfrm>
          <a:prstGeom prst="rect">
            <a:avLst/>
          </a:prstGeom>
        </p:spPr>
        <p:txBody>
          <a:bodyPr wrap="square">
            <a:spAutoFit/>
          </a:bodyPr>
          <a:lstStyle/>
          <a:p>
            <a:r>
              <a:rPr lang="en-US" sz="1200" i="1" dirty="0" smtClean="0"/>
              <a:t>Glacicavicola </a:t>
            </a:r>
            <a:r>
              <a:rPr lang="en-US" sz="1200" i="1" dirty="0"/>
              <a:t>bathyscioides </a:t>
            </a:r>
            <a:r>
              <a:rPr lang="en-US" sz="1200" dirty="0"/>
              <a:t>Westcott (Idaho) </a:t>
            </a:r>
            <a:endParaRPr lang="en-US" sz="1200" dirty="0" smtClean="0"/>
          </a:p>
          <a:p>
            <a:r>
              <a:rPr lang="en-US" sz="1200" dirty="0" smtClean="0"/>
              <a:t>LEIDODIDAE </a:t>
            </a:r>
            <a:r>
              <a:rPr lang="en-US" sz="1200" dirty="0"/>
              <a:t>(troglobite)</a:t>
            </a:r>
          </a:p>
        </p:txBody>
      </p:sp>
      <p:sp>
        <p:nvSpPr>
          <p:cNvPr id="7" name="Rectangle 6"/>
          <p:cNvSpPr/>
          <p:nvPr/>
        </p:nvSpPr>
        <p:spPr>
          <a:xfrm>
            <a:off x="6567950" y="6228048"/>
            <a:ext cx="2499850" cy="461665"/>
          </a:xfrm>
          <a:prstGeom prst="rect">
            <a:avLst/>
          </a:prstGeom>
        </p:spPr>
        <p:txBody>
          <a:bodyPr wrap="square">
            <a:spAutoFit/>
          </a:bodyPr>
          <a:lstStyle/>
          <a:p>
            <a:r>
              <a:rPr lang="en-US" sz="1200" i="1" dirty="0" err="1" smtClean="0">
                <a:solidFill>
                  <a:schemeClr val="bg1"/>
                </a:solidFill>
              </a:rPr>
              <a:t>Rhadine</a:t>
            </a:r>
            <a:r>
              <a:rPr lang="en-US" sz="1200" i="1" dirty="0" smtClean="0">
                <a:solidFill>
                  <a:schemeClr val="bg1"/>
                </a:solidFill>
              </a:rPr>
              <a:t> </a:t>
            </a:r>
            <a:r>
              <a:rPr lang="en-US" sz="1200" i="1" dirty="0" err="1" smtClean="0">
                <a:solidFill>
                  <a:schemeClr val="bg1"/>
                </a:solidFill>
              </a:rPr>
              <a:t>austinica</a:t>
            </a:r>
            <a:r>
              <a:rPr lang="en-US" sz="1200" i="1" dirty="0" smtClean="0">
                <a:solidFill>
                  <a:schemeClr val="bg1"/>
                </a:solidFill>
              </a:rPr>
              <a:t> </a:t>
            </a:r>
            <a:r>
              <a:rPr lang="en-US" sz="1200" dirty="0" smtClean="0">
                <a:solidFill>
                  <a:schemeClr val="bg1"/>
                </a:solidFill>
              </a:rPr>
              <a:t>(Texas) </a:t>
            </a:r>
          </a:p>
          <a:p>
            <a:r>
              <a:rPr lang="en-US" sz="1200" dirty="0" smtClean="0">
                <a:solidFill>
                  <a:schemeClr val="bg1"/>
                </a:solidFill>
              </a:rPr>
              <a:t>CARABIDAE</a:t>
            </a:r>
            <a:r>
              <a:rPr lang="en-US" sz="1200" i="1" dirty="0" smtClean="0">
                <a:solidFill>
                  <a:schemeClr val="bg1"/>
                </a:solidFill>
              </a:rPr>
              <a:t> </a:t>
            </a:r>
            <a:r>
              <a:rPr lang="en-US" sz="1200" dirty="0" smtClean="0">
                <a:solidFill>
                  <a:schemeClr val="bg1"/>
                </a:solidFill>
              </a:rPr>
              <a:t>(troglobite</a:t>
            </a:r>
            <a:r>
              <a:rPr lang="en-US" sz="1200" dirty="0">
                <a:solidFill>
                  <a:schemeClr val="bg1"/>
                </a:solidFill>
              </a:rPr>
              <a:t>)</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5612" y="1981200"/>
            <a:ext cx="2698388" cy="4300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064" y="990600"/>
            <a:ext cx="4881864" cy="276999"/>
          </a:xfrm>
          <a:prstGeom prst="rect">
            <a:avLst/>
          </a:prstGeom>
        </p:spPr>
        <p:txBody>
          <a:bodyPr wrap="square">
            <a:spAutoFit/>
          </a:bodyPr>
          <a:lstStyle/>
          <a:p>
            <a:r>
              <a:rPr lang="en-US" sz="1200" dirty="0"/>
              <a:t>C</a:t>
            </a:r>
            <a:r>
              <a:rPr lang="en-US" sz="1200" dirty="0" smtClean="0"/>
              <a:t>ave Trechines (Europe) CARABIDAE</a:t>
            </a:r>
            <a:r>
              <a:rPr lang="en-US" sz="1200" i="1" dirty="0" smtClean="0"/>
              <a:t> </a:t>
            </a:r>
            <a:r>
              <a:rPr lang="en-US" sz="1200" dirty="0" smtClean="0"/>
              <a:t>(troglobite</a:t>
            </a:r>
            <a:r>
              <a:rPr lang="en-US" sz="1200" dirty="0"/>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16972681"/>
      </p:ext>
    </p:extLst>
  </p:cSld>
  <p:clrMapOvr>
    <a:masterClrMapping/>
  </p:clrMapOvr>
  <mc:AlternateContent xmlns:mc="http://schemas.openxmlformats.org/markup-compatibility/2006" xmlns:p14="http://schemas.microsoft.com/office/powerpoint/2010/main">
    <mc:Choice Requires="p14">
      <p:transition spd="slow" p14:dur="2000" advTm="23140"/>
    </mc:Choice>
    <mc:Fallback xmlns="">
      <p:transition spd="slow" advTm="2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8894</TotalTime>
  <Words>1348</Words>
  <Application>Microsoft Office PowerPoint</Application>
  <PresentationFormat>Letter Paper (8.5x11 in)</PresentationFormat>
  <Paragraphs>161</Paragraphs>
  <Slides>28</Slides>
  <Notes>25</Notes>
  <HiddenSlides>0</HiddenSlides>
  <MMClips>29</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Dr.  Rolf  Aalbu</vt:lpstr>
      <vt:lpstr>Beetles and caves:      adaptations, unusual California fauna</vt:lpstr>
      <vt:lpstr>PowerPoint Presentation</vt:lpstr>
      <vt:lpstr>PowerPoint Presentation</vt:lpstr>
      <vt:lpstr>Cave Coleoptera (Beetles)</vt:lpstr>
      <vt:lpstr>PowerPoint Presentation</vt:lpstr>
      <vt:lpstr>PowerPoint Presentation</vt:lpstr>
      <vt:lpstr>PowerPoint Presentation</vt:lpstr>
      <vt:lpstr>PowerPoint Presentation</vt:lpstr>
      <vt:lpstr>PowerPoint Presentation</vt:lpstr>
      <vt:lpstr>California Cave Coleoptera Surveys</vt:lpstr>
      <vt:lpstr>Mitchell Caverns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Rolf  Aalbu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dc:creator>
  <cp:lastModifiedBy>Bill</cp:lastModifiedBy>
  <cp:revision>182</cp:revision>
  <cp:lastPrinted>2018-04-17T20:04:07Z</cp:lastPrinted>
  <dcterms:created xsi:type="dcterms:W3CDTF">2018-04-03T16:02:24Z</dcterms:created>
  <dcterms:modified xsi:type="dcterms:W3CDTF">2018-06-14T15:48:13Z</dcterms:modified>
</cp:coreProperties>
</file>